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2" r:id="rId2"/>
    <p:sldId id="356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ko" initials="C" lastIdx="1" clrIdx="0">
    <p:extLst>
      <p:ext uri="{19B8F6BF-5375-455C-9EA6-DF929625EA0E}">
        <p15:presenceInfo xmlns:p15="http://schemas.microsoft.com/office/powerpoint/2012/main" userId="Co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7E425D"/>
    <a:srgbClr val="A20000"/>
    <a:srgbClr val="5B9BD5"/>
    <a:srgbClr val="EE853E"/>
    <a:srgbClr val="C4D5EB"/>
    <a:srgbClr val="A9F58B"/>
    <a:srgbClr val="ED7D31"/>
    <a:srgbClr val="FFDF7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084" autoAdjust="0"/>
  </p:normalViewPr>
  <p:slideViewPr>
    <p:cSldViewPr snapToGrid="0">
      <p:cViewPr varScale="1">
        <p:scale>
          <a:sx n="115" d="100"/>
          <a:sy n="115" d="100"/>
        </p:scale>
        <p:origin x="19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B9335-D675-412F-9940-6C41702D55C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579BD31-B067-4CB8-A848-F18BA1AEE219}">
      <dgm:prSet phldrT="[Текст]" custT="1"/>
      <dgm:spPr/>
      <dgm:t>
        <a:bodyPr/>
        <a:lstStyle/>
        <a:p>
          <a:r>
            <a:rPr lang="ru-RU" sz="3200" dirty="0" smtClean="0">
              <a:latin typeface="TimesNewRomanPSMT"/>
            </a:rPr>
            <a:t>Программа поддержки</a:t>
          </a:r>
          <a:endParaRPr lang="ru-RU" sz="3200" dirty="0"/>
        </a:p>
      </dgm:t>
    </dgm:pt>
    <dgm:pt modelId="{8827F5A8-59B8-4208-AB76-DACD09DC0590}" type="parTrans" cxnId="{54988FD3-7BED-42E4-8753-7330763417CE}">
      <dgm:prSet/>
      <dgm:spPr/>
      <dgm:t>
        <a:bodyPr/>
        <a:lstStyle/>
        <a:p>
          <a:endParaRPr lang="ru-RU"/>
        </a:p>
      </dgm:t>
    </dgm:pt>
    <dgm:pt modelId="{F4E6345E-6F0A-4B8A-BD6C-2387146B392F}" type="sibTrans" cxnId="{54988FD3-7BED-42E4-8753-7330763417CE}">
      <dgm:prSet/>
      <dgm:spPr/>
      <dgm:t>
        <a:bodyPr/>
        <a:lstStyle/>
        <a:p>
          <a:endParaRPr lang="ru-RU"/>
        </a:p>
      </dgm:t>
    </dgm:pt>
    <dgm:pt modelId="{110129DB-52A5-4009-84FC-AEED74172A7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Назначение муниципальных координаторов</a:t>
          </a:r>
        </a:p>
      </dgm:t>
    </dgm:pt>
    <dgm:pt modelId="{7F95C461-CA8B-4D77-9230-5CE4632D5109}" type="parTrans" cxnId="{16EEC77D-06DC-4EE7-8474-C0019FCAA7D2}">
      <dgm:prSet/>
      <dgm:spPr/>
      <dgm:t>
        <a:bodyPr/>
        <a:lstStyle/>
        <a:p>
          <a:endParaRPr lang="ru-RU"/>
        </a:p>
      </dgm:t>
    </dgm:pt>
    <dgm:pt modelId="{E1E38369-2DEE-4B0D-A2E4-00F35664C81E}" type="sibTrans" cxnId="{16EEC77D-06DC-4EE7-8474-C0019FCAA7D2}">
      <dgm:prSet/>
      <dgm:spPr/>
      <dgm:t>
        <a:bodyPr/>
        <a:lstStyle/>
        <a:p>
          <a:endParaRPr lang="ru-RU"/>
        </a:p>
      </dgm:t>
    </dgm:pt>
    <dgm:pt modelId="{69352E71-9045-4C36-AB6B-4D8E0245DF67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Назначение  школьных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кураторов</a:t>
          </a:r>
          <a:endParaRPr lang="ru-RU" sz="2000" dirty="0"/>
        </a:p>
      </dgm:t>
    </dgm:pt>
    <dgm:pt modelId="{CDF23D75-0DC5-4FB3-8245-ACCFB84909C5}" type="parTrans" cxnId="{EE7E20E6-94E3-4E93-8B03-F1DA76A2F99C}">
      <dgm:prSet/>
      <dgm:spPr/>
      <dgm:t>
        <a:bodyPr/>
        <a:lstStyle/>
        <a:p>
          <a:endParaRPr lang="ru-RU"/>
        </a:p>
      </dgm:t>
    </dgm:pt>
    <dgm:pt modelId="{6ADA1A1F-9268-4C41-AF0C-DA9156D0C2B5}" type="sibTrans" cxnId="{EE7E20E6-94E3-4E93-8B03-F1DA76A2F99C}">
      <dgm:prSet/>
      <dgm:spPr/>
      <dgm:t>
        <a:bodyPr/>
        <a:lstStyle/>
        <a:p>
          <a:endParaRPr lang="ru-RU"/>
        </a:p>
      </dgm:t>
    </dgm:pt>
    <dgm:pt modelId="{0B4A5503-5B9C-4D07-B211-867E6B7B86C4}">
      <dgm:prSet custT="1"/>
      <dgm:spPr/>
      <dgm:t>
        <a:bodyPr/>
        <a:lstStyle/>
        <a:p>
          <a:r>
            <a:rPr lang="ru-RU" sz="2000" dirty="0" smtClean="0"/>
            <a:t>Организация обучения и постоянно действующей консультационной линии для всех участников программы</a:t>
          </a:r>
          <a:endParaRPr lang="ru-RU" sz="2000" dirty="0"/>
        </a:p>
      </dgm:t>
    </dgm:pt>
    <dgm:pt modelId="{3247D863-5269-4773-B1FB-7A9A9432509B}" type="parTrans" cxnId="{E7BC2A7D-1735-43D2-91D4-F6386E697A86}">
      <dgm:prSet/>
      <dgm:spPr/>
      <dgm:t>
        <a:bodyPr/>
        <a:lstStyle/>
        <a:p>
          <a:endParaRPr lang="ru-RU"/>
        </a:p>
      </dgm:t>
    </dgm:pt>
    <dgm:pt modelId="{BE7DB70D-5396-4940-8F9F-825312EAFD77}" type="sibTrans" cxnId="{E7BC2A7D-1735-43D2-91D4-F6386E697A86}">
      <dgm:prSet/>
      <dgm:spPr/>
      <dgm:t>
        <a:bodyPr/>
        <a:lstStyle/>
        <a:p>
          <a:endParaRPr lang="ru-RU"/>
        </a:p>
      </dgm:t>
    </dgm:pt>
    <dgm:pt modelId="{D7AA11B3-F7A8-47A5-A4DF-9B2B3D470533}">
      <dgm:prSet/>
      <dgm:spPr/>
      <dgm:t>
        <a:bodyPr/>
        <a:lstStyle/>
        <a:p>
          <a:r>
            <a:rPr lang="ru-RU" dirty="0" smtClean="0"/>
            <a:t>Организация взаимодействия с управлениями образования органов местного самоуправления по оказанию методической и консультационной поддержки</a:t>
          </a:r>
          <a:endParaRPr lang="ru-RU" dirty="0"/>
        </a:p>
      </dgm:t>
    </dgm:pt>
    <dgm:pt modelId="{F2E8917E-99BC-4AB5-9BAF-C70B899A5A83}" type="parTrans" cxnId="{C2DF8ACE-0B2E-4CAA-8968-64B3BB5B20C2}">
      <dgm:prSet/>
      <dgm:spPr/>
      <dgm:t>
        <a:bodyPr/>
        <a:lstStyle/>
        <a:p>
          <a:endParaRPr lang="ru-RU"/>
        </a:p>
      </dgm:t>
    </dgm:pt>
    <dgm:pt modelId="{33765F11-CED7-4159-B925-59AF2C4D6DC4}" type="sibTrans" cxnId="{C2DF8ACE-0B2E-4CAA-8968-64B3BB5B20C2}">
      <dgm:prSet/>
      <dgm:spPr/>
      <dgm:t>
        <a:bodyPr/>
        <a:lstStyle/>
        <a:p>
          <a:endParaRPr lang="ru-RU"/>
        </a:p>
      </dgm:t>
    </dgm:pt>
    <dgm:pt modelId="{B9ACA106-E949-4C6E-98EC-93C0A7D3C3CE}" type="pres">
      <dgm:prSet presAssocID="{F26B9335-D675-412F-9940-6C41702D55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D731A8-C6C4-4D74-95F5-BE2E3520D613}" type="pres">
      <dgm:prSet presAssocID="{D579BD31-B067-4CB8-A848-F18BA1AEE219}" presName="hierRoot1" presStyleCnt="0">
        <dgm:presLayoutVars>
          <dgm:hierBranch val="init"/>
        </dgm:presLayoutVars>
      </dgm:prSet>
      <dgm:spPr/>
    </dgm:pt>
    <dgm:pt modelId="{58764C89-8B5F-439D-B334-D5293C9A5911}" type="pres">
      <dgm:prSet presAssocID="{D579BD31-B067-4CB8-A848-F18BA1AEE219}" presName="rootComposite1" presStyleCnt="0"/>
      <dgm:spPr/>
    </dgm:pt>
    <dgm:pt modelId="{C39AE211-E437-4736-B10C-5A6509608C0E}" type="pres">
      <dgm:prSet presAssocID="{D579BD31-B067-4CB8-A848-F18BA1AEE219}" presName="rootText1" presStyleLbl="node0" presStyleIdx="0" presStyleCnt="1" custScaleX="2444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B995DF-F851-4E12-B649-6C5BC5138C9E}" type="pres">
      <dgm:prSet presAssocID="{D579BD31-B067-4CB8-A848-F18BA1AEE21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4772104-46C5-45DB-A64C-2E73A3B9EDEA}" type="pres">
      <dgm:prSet presAssocID="{D579BD31-B067-4CB8-A848-F18BA1AEE219}" presName="hierChild2" presStyleCnt="0"/>
      <dgm:spPr/>
    </dgm:pt>
    <dgm:pt modelId="{C8CDE12C-1E8C-4C10-85C4-A30E38777860}" type="pres">
      <dgm:prSet presAssocID="{7F95C461-CA8B-4D77-9230-5CE4632D5109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2830CD-F6A3-4051-89B0-E2C474742D97}" type="pres">
      <dgm:prSet presAssocID="{110129DB-52A5-4009-84FC-AEED74172A7F}" presName="hierRoot2" presStyleCnt="0">
        <dgm:presLayoutVars>
          <dgm:hierBranch val="init"/>
        </dgm:presLayoutVars>
      </dgm:prSet>
      <dgm:spPr/>
    </dgm:pt>
    <dgm:pt modelId="{34AD0178-A4E4-4A4E-9B77-4CAED5C3EFDC}" type="pres">
      <dgm:prSet presAssocID="{110129DB-52A5-4009-84FC-AEED74172A7F}" presName="rootComposite" presStyleCnt="0"/>
      <dgm:spPr/>
    </dgm:pt>
    <dgm:pt modelId="{F7202FF2-8B74-4DB4-8B16-C0A16DEDE7C6}" type="pres">
      <dgm:prSet presAssocID="{110129DB-52A5-4009-84FC-AEED74172A7F}" presName="rootText" presStyleLbl="node2" presStyleIdx="0" presStyleCnt="4" custScaleY="310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09C7A1-EFEC-40E8-83E0-64B30BC69988}" type="pres">
      <dgm:prSet presAssocID="{110129DB-52A5-4009-84FC-AEED74172A7F}" presName="rootConnector" presStyleLbl="node2" presStyleIdx="0" presStyleCnt="4"/>
      <dgm:spPr/>
      <dgm:t>
        <a:bodyPr/>
        <a:lstStyle/>
        <a:p>
          <a:endParaRPr lang="ru-RU"/>
        </a:p>
      </dgm:t>
    </dgm:pt>
    <dgm:pt modelId="{B5B36303-16C1-40ED-9F27-227A3F835941}" type="pres">
      <dgm:prSet presAssocID="{110129DB-52A5-4009-84FC-AEED74172A7F}" presName="hierChild4" presStyleCnt="0"/>
      <dgm:spPr/>
    </dgm:pt>
    <dgm:pt modelId="{115168FC-CFEA-4A5D-BFB2-128672482F8B}" type="pres">
      <dgm:prSet presAssocID="{110129DB-52A5-4009-84FC-AEED74172A7F}" presName="hierChild5" presStyleCnt="0"/>
      <dgm:spPr/>
    </dgm:pt>
    <dgm:pt modelId="{2DC6C664-58A4-4ABD-8B4D-766BEC6CE9DA}" type="pres">
      <dgm:prSet presAssocID="{CDF23D75-0DC5-4FB3-8245-ACCFB84909C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B65E8E44-1D68-46A8-85C8-E7B72B112DEF}" type="pres">
      <dgm:prSet presAssocID="{69352E71-9045-4C36-AB6B-4D8E0245DF67}" presName="hierRoot2" presStyleCnt="0">
        <dgm:presLayoutVars>
          <dgm:hierBranch val="init"/>
        </dgm:presLayoutVars>
      </dgm:prSet>
      <dgm:spPr/>
    </dgm:pt>
    <dgm:pt modelId="{70C9974F-DCDF-4F15-80DD-66FC52B6C30A}" type="pres">
      <dgm:prSet presAssocID="{69352E71-9045-4C36-AB6B-4D8E0245DF67}" presName="rootComposite" presStyleCnt="0"/>
      <dgm:spPr/>
    </dgm:pt>
    <dgm:pt modelId="{3CB795D7-93CB-49CC-88E3-A07645E45389}" type="pres">
      <dgm:prSet presAssocID="{69352E71-9045-4C36-AB6B-4D8E0245DF67}" presName="rootText" presStyleLbl="node2" presStyleIdx="1" presStyleCnt="4" custScaleY="310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B5096A-BAA6-4053-B007-EE7DB7B01A0A}" type="pres">
      <dgm:prSet presAssocID="{69352E71-9045-4C36-AB6B-4D8E0245DF67}" presName="rootConnector" presStyleLbl="node2" presStyleIdx="1" presStyleCnt="4"/>
      <dgm:spPr/>
      <dgm:t>
        <a:bodyPr/>
        <a:lstStyle/>
        <a:p>
          <a:endParaRPr lang="ru-RU"/>
        </a:p>
      </dgm:t>
    </dgm:pt>
    <dgm:pt modelId="{C0541E5B-C420-4A47-A1C6-80C90CC89C3D}" type="pres">
      <dgm:prSet presAssocID="{69352E71-9045-4C36-AB6B-4D8E0245DF67}" presName="hierChild4" presStyleCnt="0"/>
      <dgm:spPr/>
    </dgm:pt>
    <dgm:pt modelId="{8B189010-A60B-4D0B-A65F-664CCB310382}" type="pres">
      <dgm:prSet presAssocID="{69352E71-9045-4C36-AB6B-4D8E0245DF67}" presName="hierChild5" presStyleCnt="0"/>
      <dgm:spPr/>
    </dgm:pt>
    <dgm:pt modelId="{24FE55AF-09DF-4B1F-A93E-DF5B4780E3F1}" type="pres">
      <dgm:prSet presAssocID="{3247D863-5269-4773-B1FB-7A9A9432509B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193BC40-EC42-48D4-947B-08FECEE8EEDF}" type="pres">
      <dgm:prSet presAssocID="{0B4A5503-5B9C-4D07-B211-867E6B7B86C4}" presName="hierRoot2" presStyleCnt="0">
        <dgm:presLayoutVars>
          <dgm:hierBranch val="init"/>
        </dgm:presLayoutVars>
      </dgm:prSet>
      <dgm:spPr/>
    </dgm:pt>
    <dgm:pt modelId="{BD7AA8FD-361A-4B4B-8FB0-231D873AD19A}" type="pres">
      <dgm:prSet presAssocID="{0B4A5503-5B9C-4D07-B211-867E6B7B86C4}" presName="rootComposite" presStyleCnt="0"/>
      <dgm:spPr/>
    </dgm:pt>
    <dgm:pt modelId="{9178FBB5-7CC6-4146-B50D-DCD519DF5CCB}" type="pres">
      <dgm:prSet presAssocID="{0B4A5503-5B9C-4D07-B211-867E6B7B86C4}" presName="rootText" presStyleLbl="node2" presStyleIdx="2" presStyleCnt="4" custScaleY="310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847A0D-ECC2-43A6-94C0-0E1FAC7AF7E2}" type="pres">
      <dgm:prSet presAssocID="{0B4A5503-5B9C-4D07-B211-867E6B7B86C4}" presName="rootConnector" presStyleLbl="node2" presStyleIdx="2" presStyleCnt="4"/>
      <dgm:spPr/>
      <dgm:t>
        <a:bodyPr/>
        <a:lstStyle/>
        <a:p>
          <a:endParaRPr lang="ru-RU"/>
        </a:p>
      </dgm:t>
    </dgm:pt>
    <dgm:pt modelId="{E93F3930-9D84-45B7-AA59-75C6313D88D5}" type="pres">
      <dgm:prSet presAssocID="{0B4A5503-5B9C-4D07-B211-867E6B7B86C4}" presName="hierChild4" presStyleCnt="0"/>
      <dgm:spPr/>
    </dgm:pt>
    <dgm:pt modelId="{10292524-68A9-4550-B99A-A1425DDE76DC}" type="pres">
      <dgm:prSet presAssocID="{0B4A5503-5B9C-4D07-B211-867E6B7B86C4}" presName="hierChild5" presStyleCnt="0"/>
      <dgm:spPr/>
    </dgm:pt>
    <dgm:pt modelId="{508A2729-A505-451A-8057-4187D0B7652E}" type="pres">
      <dgm:prSet presAssocID="{F2E8917E-99BC-4AB5-9BAF-C70B899A5A8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FC6DDB7D-67F1-4B1A-9500-550CCEC81F9E}" type="pres">
      <dgm:prSet presAssocID="{D7AA11B3-F7A8-47A5-A4DF-9B2B3D470533}" presName="hierRoot2" presStyleCnt="0">
        <dgm:presLayoutVars>
          <dgm:hierBranch val="init"/>
        </dgm:presLayoutVars>
      </dgm:prSet>
      <dgm:spPr/>
    </dgm:pt>
    <dgm:pt modelId="{E6EAFB3D-128E-4FAA-9A0B-8E3AB9DB13A7}" type="pres">
      <dgm:prSet presAssocID="{D7AA11B3-F7A8-47A5-A4DF-9B2B3D470533}" presName="rootComposite" presStyleCnt="0"/>
      <dgm:spPr/>
    </dgm:pt>
    <dgm:pt modelId="{B0C3FA97-2C2C-4335-B7B1-E210C8C05C98}" type="pres">
      <dgm:prSet presAssocID="{D7AA11B3-F7A8-47A5-A4DF-9B2B3D470533}" presName="rootText" presStyleLbl="node2" presStyleIdx="3" presStyleCnt="4" custScaleY="310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495FCA-2055-4F17-9160-10045B6C1B9B}" type="pres">
      <dgm:prSet presAssocID="{D7AA11B3-F7A8-47A5-A4DF-9B2B3D470533}" presName="rootConnector" presStyleLbl="node2" presStyleIdx="3" presStyleCnt="4"/>
      <dgm:spPr/>
      <dgm:t>
        <a:bodyPr/>
        <a:lstStyle/>
        <a:p>
          <a:endParaRPr lang="ru-RU"/>
        </a:p>
      </dgm:t>
    </dgm:pt>
    <dgm:pt modelId="{7AA78BFF-8887-47A8-88B9-FDFAA6A56125}" type="pres">
      <dgm:prSet presAssocID="{D7AA11B3-F7A8-47A5-A4DF-9B2B3D470533}" presName="hierChild4" presStyleCnt="0"/>
      <dgm:spPr/>
    </dgm:pt>
    <dgm:pt modelId="{ADD0374E-A839-45F2-9E50-24DC21A303FA}" type="pres">
      <dgm:prSet presAssocID="{D7AA11B3-F7A8-47A5-A4DF-9B2B3D470533}" presName="hierChild5" presStyleCnt="0"/>
      <dgm:spPr/>
    </dgm:pt>
    <dgm:pt modelId="{EEEF0795-4C4D-49CC-94D5-FD3662C364AA}" type="pres">
      <dgm:prSet presAssocID="{D579BD31-B067-4CB8-A848-F18BA1AEE219}" presName="hierChild3" presStyleCnt="0"/>
      <dgm:spPr/>
    </dgm:pt>
  </dgm:ptLst>
  <dgm:cxnLst>
    <dgm:cxn modelId="{16EEC77D-06DC-4EE7-8474-C0019FCAA7D2}" srcId="{D579BD31-B067-4CB8-A848-F18BA1AEE219}" destId="{110129DB-52A5-4009-84FC-AEED74172A7F}" srcOrd="0" destOrd="0" parTransId="{7F95C461-CA8B-4D77-9230-5CE4632D5109}" sibTransId="{E1E38369-2DEE-4B0D-A2E4-00F35664C81E}"/>
    <dgm:cxn modelId="{EBA52D9D-7D0A-4F5A-8EF9-1BFCE2C04FAE}" type="presOf" srcId="{7F95C461-CA8B-4D77-9230-5CE4632D5109}" destId="{C8CDE12C-1E8C-4C10-85C4-A30E38777860}" srcOrd="0" destOrd="0" presId="urn:microsoft.com/office/officeart/2005/8/layout/orgChart1"/>
    <dgm:cxn modelId="{D8760D58-727E-438F-9C0B-521D4BBD6BC8}" type="presOf" srcId="{F26B9335-D675-412F-9940-6C41702D55CB}" destId="{B9ACA106-E949-4C6E-98EC-93C0A7D3C3CE}" srcOrd="0" destOrd="0" presId="urn:microsoft.com/office/officeart/2005/8/layout/orgChart1"/>
    <dgm:cxn modelId="{EE7E20E6-94E3-4E93-8B03-F1DA76A2F99C}" srcId="{D579BD31-B067-4CB8-A848-F18BA1AEE219}" destId="{69352E71-9045-4C36-AB6B-4D8E0245DF67}" srcOrd="1" destOrd="0" parTransId="{CDF23D75-0DC5-4FB3-8245-ACCFB84909C5}" sibTransId="{6ADA1A1F-9268-4C41-AF0C-DA9156D0C2B5}"/>
    <dgm:cxn modelId="{771A80DB-D906-4FFD-974F-2425FBD0A147}" type="presOf" srcId="{F2E8917E-99BC-4AB5-9BAF-C70B899A5A83}" destId="{508A2729-A505-451A-8057-4187D0B7652E}" srcOrd="0" destOrd="0" presId="urn:microsoft.com/office/officeart/2005/8/layout/orgChart1"/>
    <dgm:cxn modelId="{22D63223-81C5-492D-8F20-1C327DCFE78A}" type="presOf" srcId="{69352E71-9045-4C36-AB6B-4D8E0245DF67}" destId="{3CB795D7-93CB-49CC-88E3-A07645E45389}" srcOrd="0" destOrd="0" presId="urn:microsoft.com/office/officeart/2005/8/layout/orgChart1"/>
    <dgm:cxn modelId="{680BF981-B38B-4F55-936D-6E32CEA1B10F}" type="presOf" srcId="{0B4A5503-5B9C-4D07-B211-867E6B7B86C4}" destId="{9178FBB5-7CC6-4146-B50D-DCD519DF5CCB}" srcOrd="0" destOrd="0" presId="urn:microsoft.com/office/officeart/2005/8/layout/orgChart1"/>
    <dgm:cxn modelId="{9D3CB9CA-FB16-4B12-B007-F1A06C717A58}" type="presOf" srcId="{D7AA11B3-F7A8-47A5-A4DF-9B2B3D470533}" destId="{B0C3FA97-2C2C-4335-B7B1-E210C8C05C98}" srcOrd="0" destOrd="0" presId="urn:microsoft.com/office/officeart/2005/8/layout/orgChart1"/>
    <dgm:cxn modelId="{C2DF8ACE-0B2E-4CAA-8968-64B3BB5B20C2}" srcId="{D579BD31-B067-4CB8-A848-F18BA1AEE219}" destId="{D7AA11B3-F7A8-47A5-A4DF-9B2B3D470533}" srcOrd="3" destOrd="0" parTransId="{F2E8917E-99BC-4AB5-9BAF-C70B899A5A83}" sibTransId="{33765F11-CED7-4159-B925-59AF2C4D6DC4}"/>
    <dgm:cxn modelId="{E2918724-8AEF-458F-9067-5435D15C42BF}" type="presOf" srcId="{D579BD31-B067-4CB8-A848-F18BA1AEE219}" destId="{BDB995DF-F851-4E12-B649-6C5BC5138C9E}" srcOrd="1" destOrd="0" presId="urn:microsoft.com/office/officeart/2005/8/layout/orgChart1"/>
    <dgm:cxn modelId="{15380C2B-7673-4A32-8567-232DE3671D09}" type="presOf" srcId="{0B4A5503-5B9C-4D07-B211-867E6B7B86C4}" destId="{71847A0D-ECC2-43A6-94C0-0E1FAC7AF7E2}" srcOrd="1" destOrd="0" presId="urn:microsoft.com/office/officeart/2005/8/layout/orgChart1"/>
    <dgm:cxn modelId="{457F5245-6BBD-49DC-835A-61040B649815}" type="presOf" srcId="{3247D863-5269-4773-B1FB-7A9A9432509B}" destId="{24FE55AF-09DF-4B1F-A93E-DF5B4780E3F1}" srcOrd="0" destOrd="0" presId="urn:microsoft.com/office/officeart/2005/8/layout/orgChart1"/>
    <dgm:cxn modelId="{92B35A9E-989D-47BC-AB9A-C3679C831C0D}" type="presOf" srcId="{CDF23D75-0DC5-4FB3-8245-ACCFB84909C5}" destId="{2DC6C664-58A4-4ABD-8B4D-766BEC6CE9DA}" srcOrd="0" destOrd="0" presId="urn:microsoft.com/office/officeart/2005/8/layout/orgChart1"/>
    <dgm:cxn modelId="{1A755160-FDC3-424A-BE33-ECCADD6DB8B2}" type="presOf" srcId="{110129DB-52A5-4009-84FC-AEED74172A7F}" destId="{F7202FF2-8B74-4DB4-8B16-C0A16DEDE7C6}" srcOrd="0" destOrd="0" presId="urn:microsoft.com/office/officeart/2005/8/layout/orgChart1"/>
    <dgm:cxn modelId="{54988FD3-7BED-42E4-8753-7330763417CE}" srcId="{F26B9335-D675-412F-9940-6C41702D55CB}" destId="{D579BD31-B067-4CB8-A848-F18BA1AEE219}" srcOrd="0" destOrd="0" parTransId="{8827F5A8-59B8-4208-AB76-DACD09DC0590}" sibTransId="{F4E6345E-6F0A-4B8A-BD6C-2387146B392F}"/>
    <dgm:cxn modelId="{6A887DEF-ACFD-490A-937A-D5C05AE40A4A}" type="presOf" srcId="{D579BD31-B067-4CB8-A848-F18BA1AEE219}" destId="{C39AE211-E437-4736-B10C-5A6509608C0E}" srcOrd="0" destOrd="0" presId="urn:microsoft.com/office/officeart/2005/8/layout/orgChart1"/>
    <dgm:cxn modelId="{0739D253-CB81-441D-A57E-51FD81279A61}" type="presOf" srcId="{110129DB-52A5-4009-84FC-AEED74172A7F}" destId="{7B09C7A1-EFEC-40E8-83E0-64B30BC69988}" srcOrd="1" destOrd="0" presId="urn:microsoft.com/office/officeart/2005/8/layout/orgChart1"/>
    <dgm:cxn modelId="{27A5EC9B-B8BB-4A7F-A9D3-4236D7A29FDC}" type="presOf" srcId="{69352E71-9045-4C36-AB6B-4D8E0245DF67}" destId="{1FB5096A-BAA6-4053-B007-EE7DB7B01A0A}" srcOrd="1" destOrd="0" presId="urn:microsoft.com/office/officeart/2005/8/layout/orgChart1"/>
    <dgm:cxn modelId="{E7BC2A7D-1735-43D2-91D4-F6386E697A86}" srcId="{D579BD31-B067-4CB8-A848-F18BA1AEE219}" destId="{0B4A5503-5B9C-4D07-B211-867E6B7B86C4}" srcOrd="2" destOrd="0" parTransId="{3247D863-5269-4773-B1FB-7A9A9432509B}" sibTransId="{BE7DB70D-5396-4940-8F9F-825312EAFD77}"/>
    <dgm:cxn modelId="{0C77014D-CCEE-4579-B666-2316978BC6D1}" type="presOf" srcId="{D7AA11B3-F7A8-47A5-A4DF-9B2B3D470533}" destId="{0A495FCA-2055-4F17-9160-10045B6C1B9B}" srcOrd="1" destOrd="0" presId="urn:microsoft.com/office/officeart/2005/8/layout/orgChart1"/>
    <dgm:cxn modelId="{0A97972C-4E97-41A7-A8B3-78D2F287B33F}" type="presParOf" srcId="{B9ACA106-E949-4C6E-98EC-93C0A7D3C3CE}" destId="{01D731A8-C6C4-4D74-95F5-BE2E3520D613}" srcOrd="0" destOrd="0" presId="urn:microsoft.com/office/officeart/2005/8/layout/orgChart1"/>
    <dgm:cxn modelId="{6C2E93AB-97C0-4E7B-9A0F-1ED5E2DAFE76}" type="presParOf" srcId="{01D731A8-C6C4-4D74-95F5-BE2E3520D613}" destId="{58764C89-8B5F-439D-B334-D5293C9A5911}" srcOrd="0" destOrd="0" presId="urn:microsoft.com/office/officeart/2005/8/layout/orgChart1"/>
    <dgm:cxn modelId="{0763B26A-1153-45E7-90AE-9DF59864BF43}" type="presParOf" srcId="{58764C89-8B5F-439D-B334-D5293C9A5911}" destId="{C39AE211-E437-4736-B10C-5A6509608C0E}" srcOrd="0" destOrd="0" presId="urn:microsoft.com/office/officeart/2005/8/layout/orgChart1"/>
    <dgm:cxn modelId="{BD882C4C-43A2-4754-9E97-67CB5135E010}" type="presParOf" srcId="{58764C89-8B5F-439D-B334-D5293C9A5911}" destId="{BDB995DF-F851-4E12-B649-6C5BC5138C9E}" srcOrd="1" destOrd="0" presId="urn:microsoft.com/office/officeart/2005/8/layout/orgChart1"/>
    <dgm:cxn modelId="{8D24B67B-AE2D-4D08-A312-B54646412824}" type="presParOf" srcId="{01D731A8-C6C4-4D74-95F5-BE2E3520D613}" destId="{14772104-46C5-45DB-A64C-2E73A3B9EDEA}" srcOrd="1" destOrd="0" presId="urn:microsoft.com/office/officeart/2005/8/layout/orgChart1"/>
    <dgm:cxn modelId="{2C052288-5463-43F0-BEA3-622076A65477}" type="presParOf" srcId="{14772104-46C5-45DB-A64C-2E73A3B9EDEA}" destId="{C8CDE12C-1E8C-4C10-85C4-A30E38777860}" srcOrd="0" destOrd="0" presId="urn:microsoft.com/office/officeart/2005/8/layout/orgChart1"/>
    <dgm:cxn modelId="{70DC8C75-962B-4F7F-9B99-139B98B1F080}" type="presParOf" srcId="{14772104-46C5-45DB-A64C-2E73A3B9EDEA}" destId="{5E2830CD-F6A3-4051-89B0-E2C474742D97}" srcOrd="1" destOrd="0" presId="urn:microsoft.com/office/officeart/2005/8/layout/orgChart1"/>
    <dgm:cxn modelId="{9838D426-E80D-4FCF-8672-6B70A6EA6ADE}" type="presParOf" srcId="{5E2830CD-F6A3-4051-89B0-E2C474742D97}" destId="{34AD0178-A4E4-4A4E-9B77-4CAED5C3EFDC}" srcOrd="0" destOrd="0" presId="urn:microsoft.com/office/officeart/2005/8/layout/orgChart1"/>
    <dgm:cxn modelId="{9A326492-9B2B-4D18-AAA1-0A67EBE96234}" type="presParOf" srcId="{34AD0178-A4E4-4A4E-9B77-4CAED5C3EFDC}" destId="{F7202FF2-8B74-4DB4-8B16-C0A16DEDE7C6}" srcOrd="0" destOrd="0" presId="urn:microsoft.com/office/officeart/2005/8/layout/orgChart1"/>
    <dgm:cxn modelId="{4469F305-995A-4089-9D0F-8C95F8EB4141}" type="presParOf" srcId="{34AD0178-A4E4-4A4E-9B77-4CAED5C3EFDC}" destId="{7B09C7A1-EFEC-40E8-83E0-64B30BC69988}" srcOrd="1" destOrd="0" presId="urn:microsoft.com/office/officeart/2005/8/layout/orgChart1"/>
    <dgm:cxn modelId="{682500FC-1208-46C5-B5C8-F1C814DE071D}" type="presParOf" srcId="{5E2830CD-F6A3-4051-89B0-E2C474742D97}" destId="{B5B36303-16C1-40ED-9F27-227A3F835941}" srcOrd="1" destOrd="0" presId="urn:microsoft.com/office/officeart/2005/8/layout/orgChart1"/>
    <dgm:cxn modelId="{E9407A5A-9940-4747-B87C-B06669837DA8}" type="presParOf" srcId="{5E2830CD-F6A3-4051-89B0-E2C474742D97}" destId="{115168FC-CFEA-4A5D-BFB2-128672482F8B}" srcOrd="2" destOrd="0" presId="urn:microsoft.com/office/officeart/2005/8/layout/orgChart1"/>
    <dgm:cxn modelId="{D6F98612-9743-4367-81F9-96608C94D78B}" type="presParOf" srcId="{14772104-46C5-45DB-A64C-2E73A3B9EDEA}" destId="{2DC6C664-58A4-4ABD-8B4D-766BEC6CE9DA}" srcOrd="2" destOrd="0" presId="urn:microsoft.com/office/officeart/2005/8/layout/orgChart1"/>
    <dgm:cxn modelId="{DFFC7055-2D0B-4921-95B4-427B49508CEA}" type="presParOf" srcId="{14772104-46C5-45DB-A64C-2E73A3B9EDEA}" destId="{B65E8E44-1D68-46A8-85C8-E7B72B112DEF}" srcOrd="3" destOrd="0" presId="urn:microsoft.com/office/officeart/2005/8/layout/orgChart1"/>
    <dgm:cxn modelId="{9ED0E6DD-A34F-46A0-944C-9D39DD9E4E85}" type="presParOf" srcId="{B65E8E44-1D68-46A8-85C8-E7B72B112DEF}" destId="{70C9974F-DCDF-4F15-80DD-66FC52B6C30A}" srcOrd="0" destOrd="0" presId="urn:microsoft.com/office/officeart/2005/8/layout/orgChart1"/>
    <dgm:cxn modelId="{15A6F299-B7B9-4217-A18D-A8556FC340F9}" type="presParOf" srcId="{70C9974F-DCDF-4F15-80DD-66FC52B6C30A}" destId="{3CB795D7-93CB-49CC-88E3-A07645E45389}" srcOrd="0" destOrd="0" presId="urn:microsoft.com/office/officeart/2005/8/layout/orgChart1"/>
    <dgm:cxn modelId="{9D1C01DC-F10A-45A3-8FA8-97591E934AF5}" type="presParOf" srcId="{70C9974F-DCDF-4F15-80DD-66FC52B6C30A}" destId="{1FB5096A-BAA6-4053-B007-EE7DB7B01A0A}" srcOrd="1" destOrd="0" presId="urn:microsoft.com/office/officeart/2005/8/layout/orgChart1"/>
    <dgm:cxn modelId="{ADA35FF8-AEA6-462E-816E-7D1C1F39C5E8}" type="presParOf" srcId="{B65E8E44-1D68-46A8-85C8-E7B72B112DEF}" destId="{C0541E5B-C420-4A47-A1C6-80C90CC89C3D}" srcOrd="1" destOrd="0" presId="urn:microsoft.com/office/officeart/2005/8/layout/orgChart1"/>
    <dgm:cxn modelId="{248F03EC-A606-4170-8150-C29A59883AD8}" type="presParOf" srcId="{B65E8E44-1D68-46A8-85C8-E7B72B112DEF}" destId="{8B189010-A60B-4D0B-A65F-664CCB310382}" srcOrd="2" destOrd="0" presId="urn:microsoft.com/office/officeart/2005/8/layout/orgChart1"/>
    <dgm:cxn modelId="{DC31AE33-6915-453D-BB99-4D277B8886D5}" type="presParOf" srcId="{14772104-46C5-45DB-A64C-2E73A3B9EDEA}" destId="{24FE55AF-09DF-4B1F-A93E-DF5B4780E3F1}" srcOrd="4" destOrd="0" presId="urn:microsoft.com/office/officeart/2005/8/layout/orgChart1"/>
    <dgm:cxn modelId="{AC1572D5-35B2-4E29-9151-8850697F958A}" type="presParOf" srcId="{14772104-46C5-45DB-A64C-2E73A3B9EDEA}" destId="{6193BC40-EC42-48D4-947B-08FECEE8EEDF}" srcOrd="5" destOrd="0" presId="urn:microsoft.com/office/officeart/2005/8/layout/orgChart1"/>
    <dgm:cxn modelId="{40575924-81A7-4364-AABD-A1A5BDADC412}" type="presParOf" srcId="{6193BC40-EC42-48D4-947B-08FECEE8EEDF}" destId="{BD7AA8FD-361A-4B4B-8FB0-231D873AD19A}" srcOrd="0" destOrd="0" presId="urn:microsoft.com/office/officeart/2005/8/layout/orgChart1"/>
    <dgm:cxn modelId="{E722FFD7-C72B-4D3C-B5B4-6DDE14D8C6F5}" type="presParOf" srcId="{BD7AA8FD-361A-4B4B-8FB0-231D873AD19A}" destId="{9178FBB5-7CC6-4146-B50D-DCD519DF5CCB}" srcOrd="0" destOrd="0" presId="urn:microsoft.com/office/officeart/2005/8/layout/orgChart1"/>
    <dgm:cxn modelId="{A316A85B-3C0A-46F6-9971-F839795F8880}" type="presParOf" srcId="{BD7AA8FD-361A-4B4B-8FB0-231D873AD19A}" destId="{71847A0D-ECC2-43A6-94C0-0E1FAC7AF7E2}" srcOrd="1" destOrd="0" presId="urn:microsoft.com/office/officeart/2005/8/layout/orgChart1"/>
    <dgm:cxn modelId="{A1B84FB4-01EB-4DD8-87FC-965C5A6CF4E3}" type="presParOf" srcId="{6193BC40-EC42-48D4-947B-08FECEE8EEDF}" destId="{E93F3930-9D84-45B7-AA59-75C6313D88D5}" srcOrd="1" destOrd="0" presId="urn:microsoft.com/office/officeart/2005/8/layout/orgChart1"/>
    <dgm:cxn modelId="{BAAB97D8-A0F9-42D9-980B-062CEBB3EA95}" type="presParOf" srcId="{6193BC40-EC42-48D4-947B-08FECEE8EEDF}" destId="{10292524-68A9-4550-B99A-A1425DDE76DC}" srcOrd="2" destOrd="0" presId="urn:microsoft.com/office/officeart/2005/8/layout/orgChart1"/>
    <dgm:cxn modelId="{EDA3D723-880B-4B21-94ED-CDDDDDA49F7B}" type="presParOf" srcId="{14772104-46C5-45DB-A64C-2E73A3B9EDEA}" destId="{508A2729-A505-451A-8057-4187D0B7652E}" srcOrd="6" destOrd="0" presId="urn:microsoft.com/office/officeart/2005/8/layout/orgChart1"/>
    <dgm:cxn modelId="{CC9C85BC-F0F1-41F5-96B9-C3AC390859E3}" type="presParOf" srcId="{14772104-46C5-45DB-A64C-2E73A3B9EDEA}" destId="{FC6DDB7D-67F1-4B1A-9500-550CCEC81F9E}" srcOrd="7" destOrd="0" presId="urn:microsoft.com/office/officeart/2005/8/layout/orgChart1"/>
    <dgm:cxn modelId="{4FB93F55-6A32-4744-A37A-F942BD3F2D1A}" type="presParOf" srcId="{FC6DDB7D-67F1-4B1A-9500-550CCEC81F9E}" destId="{E6EAFB3D-128E-4FAA-9A0B-8E3AB9DB13A7}" srcOrd="0" destOrd="0" presId="urn:microsoft.com/office/officeart/2005/8/layout/orgChart1"/>
    <dgm:cxn modelId="{652F4B5E-FACF-43D5-BB04-D5A0CB0BE21B}" type="presParOf" srcId="{E6EAFB3D-128E-4FAA-9A0B-8E3AB9DB13A7}" destId="{B0C3FA97-2C2C-4335-B7B1-E210C8C05C98}" srcOrd="0" destOrd="0" presId="urn:microsoft.com/office/officeart/2005/8/layout/orgChart1"/>
    <dgm:cxn modelId="{A72B7702-7E87-4062-AB9F-C6980C8731E5}" type="presParOf" srcId="{E6EAFB3D-128E-4FAA-9A0B-8E3AB9DB13A7}" destId="{0A495FCA-2055-4F17-9160-10045B6C1B9B}" srcOrd="1" destOrd="0" presId="urn:microsoft.com/office/officeart/2005/8/layout/orgChart1"/>
    <dgm:cxn modelId="{BB9E377A-128B-48E2-951A-C976E31602DA}" type="presParOf" srcId="{FC6DDB7D-67F1-4B1A-9500-550CCEC81F9E}" destId="{7AA78BFF-8887-47A8-88B9-FDFAA6A56125}" srcOrd="1" destOrd="0" presId="urn:microsoft.com/office/officeart/2005/8/layout/orgChart1"/>
    <dgm:cxn modelId="{E9D86144-D88D-4017-97D6-7527FCA1DB2A}" type="presParOf" srcId="{FC6DDB7D-67F1-4B1A-9500-550CCEC81F9E}" destId="{ADD0374E-A839-45F2-9E50-24DC21A303FA}" srcOrd="2" destOrd="0" presId="urn:microsoft.com/office/officeart/2005/8/layout/orgChart1"/>
    <dgm:cxn modelId="{7503700B-1330-4F39-AC40-C74DB9324E51}" type="presParOf" srcId="{01D731A8-C6C4-4D74-95F5-BE2E3520D613}" destId="{EEEF0795-4C4D-49CC-94D5-FD3662C364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7D6AF9-9170-4B75-9673-B204E92CF48F}" type="doc">
      <dgm:prSet loTypeId="urn:microsoft.com/office/officeart/2005/8/layout/hChevron3" loCatId="process" qsTypeId="urn:microsoft.com/office/officeart/2005/8/quickstyle/simple1" qsCatId="simple" csTypeId="urn:microsoft.com/office/officeart/2005/8/colors/accent0_1" csCatId="mainScheme" phldr="1"/>
      <dgm:spPr/>
    </dgm:pt>
    <dgm:pt modelId="{75CB14FD-92B2-43B0-8254-1B621951ADC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9AC7F92-1975-4B06-9658-1381689FE2D2}" type="parTrans" cxnId="{2F27D44F-EAEF-4C7E-B63A-ED0B559FAE58}">
      <dgm:prSet/>
      <dgm:spPr/>
      <dgm:t>
        <a:bodyPr/>
        <a:lstStyle/>
        <a:p>
          <a:endParaRPr lang="ru-RU"/>
        </a:p>
      </dgm:t>
    </dgm:pt>
    <dgm:pt modelId="{2A63A1E3-2079-406C-BD84-3A43E36CD227}" type="sibTrans" cxnId="{2F27D44F-EAEF-4C7E-B63A-ED0B559FAE58}">
      <dgm:prSet/>
      <dgm:spPr/>
      <dgm:t>
        <a:bodyPr/>
        <a:lstStyle/>
        <a:p>
          <a:endParaRPr lang="ru-RU"/>
        </a:p>
      </dgm:t>
    </dgm:pt>
    <dgm:pt modelId="{E5168A17-FDF9-4D44-B33B-718EA122AB01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92C1B84-7CA5-4798-AC9A-CE73B8FCC148}" type="parTrans" cxnId="{ACC88913-1357-4736-98D6-FAE7D1D3BF0D}">
      <dgm:prSet/>
      <dgm:spPr/>
      <dgm:t>
        <a:bodyPr/>
        <a:lstStyle/>
        <a:p>
          <a:endParaRPr lang="ru-RU"/>
        </a:p>
      </dgm:t>
    </dgm:pt>
    <dgm:pt modelId="{607E9CB4-A29B-402B-A004-355B520EC6A5}" type="sibTrans" cxnId="{ACC88913-1357-4736-98D6-FAE7D1D3BF0D}">
      <dgm:prSet/>
      <dgm:spPr/>
      <dgm:t>
        <a:bodyPr/>
        <a:lstStyle/>
        <a:p>
          <a:endParaRPr lang="ru-RU"/>
        </a:p>
      </dgm:t>
    </dgm:pt>
    <dgm:pt modelId="{310C9BC6-79A9-4C27-A3B7-593F66388C1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BEC9941-446E-415C-BCD8-2EFD9F412186}" type="parTrans" cxnId="{17A77A98-F737-4265-ADBC-96A09D9BE815}">
      <dgm:prSet/>
      <dgm:spPr/>
      <dgm:t>
        <a:bodyPr/>
        <a:lstStyle/>
        <a:p>
          <a:endParaRPr lang="ru-RU"/>
        </a:p>
      </dgm:t>
    </dgm:pt>
    <dgm:pt modelId="{EA7719EA-396A-455D-BBAC-F7139CF0EFCB}" type="sibTrans" cxnId="{17A77A98-F737-4265-ADBC-96A09D9BE815}">
      <dgm:prSet/>
      <dgm:spPr/>
      <dgm:t>
        <a:bodyPr/>
        <a:lstStyle/>
        <a:p>
          <a:endParaRPr lang="ru-RU"/>
        </a:p>
      </dgm:t>
    </dgm:pt>
    <dgm:pt modelId="{531E9910-E33C-4B0A-A20B-C1516C518A24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881772A2-AF4C-4E6D-9609-5D20B54E3625}" type="parTrans" cxnId="{DE25BB71-448F-4E4E-B181-D3FE44CB2369}">
      <dgm:prSet/>
      <dgm:spPr/>
      <dgm:t>
        <a:bodyPr/>
        <a:lstStyle/>
        <a:p>
          <a:endParaRPr lang="ru-RU"/>
        </a:p>
      </dgm:t>
    </dgm:pt>
    <dgm:pt modelId="{3949EBEE-2DF8-4F1F-A271-27A587AC280F}" type="sibTrans" cxnId="{DE25BB71-448F-4E4E-B181-D3FE44CB2369}">
      <dgm:prSet/>
      <dgm:spPr/>
      <dgm:t>
        <a:bodyPr/>
        <a:lstStyle/>
        <a:p>
          <a:endParaRPr lang="ru-RU"/>
        </a:p>
      </dgm:t>
    </dgm:pt>
    <dgm:pt modelId="{40364230-75E1-4E79-AD55-7AFD8EB65D53}" type="pres">
      <dgm:prSet presAssocID="{247D6AF9-9170-4B75-9673-B204E92CF48F}" presName="Name0" presStyleCnt="0">
        <dgm:presLayoutVars>
          <dgm:dir/>
          <dgm:resizeHandles val="exact"/>
        </dgm:presLayoutVars>
      </dgm:prSet>
      <dgm:spPr/>
    </dgm:pt>
    <dgm:pt modelId="{9042E1F1-B79B-446B-8C13-EDC76A3B43F6}" type="pres">
      <dgm:prSet presAssocID="{75CB14FD-92B2-43B0-8254-1B621951ADC8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87125-E0F9-49D5-AD82-097C0C11A6A0}" type="pres">
      <dgm:prSet presAssocID="{2A63A1E3-2079-406C-BD84-3A43E36CD227}" presName="parSpace" presStyleCnt="0"/>
      <dgm:spPr/>
    </dgm:pt>
    <dgm:pt modelId="{22788B6D-3B1E-4558-8DB2-9A6EDCEBBD5B}" type="pres">
      <dgm:prSet presAssocID="{E5168A17-FDF9-4D44-B33B-718EA122AB01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869BF-67F7-4C3F-87E6-2E4FCCF32346}" type="pres">
      <dgm:prSet presAssocID="{607E9CB4-A29B-402B-A004-355B520EC6A5}" presName="parSpace" presStyleCnt="0"/>
      <dgm:spPr/>
    </dgm:pt>
    <dgm:pt modelId="{93B860E3-0332-4C15-8B12-FE53A82780AE}" type="pres">
      <dgm:prSet presAssocID="{310C9BC6-79A9-4C27-A3B7-593F66388C1E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DFB4C-0E46-4BA6-8F80-F7FF19DFF6DE}" type="pres">
      <dgm:prSet presAssocID="{EA7719EA-396A-455D-BBAC-F7139CF0EFCB}" presName="parSpace" presStyleCnt="0"/>
      <dgm:spPr/>
    </dgm:pt>
    <dgm:pt modelId="{640BBF55-8A42-402B-BF5A-3DB994519425}" type="pres">
      <dgm:prSet presAssocID="{531E9910-E33C-4B0A-A20B-C1516C518A2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0F07B1-2E61-4890-8F33-49C988D2D984}" type="presOf" srcId="{75CB14FD-92B2-43B0-8254-1B621951ADC8}" destId="{9042E1F1-B79B-446B-8C13-EDC76A3B43F6}" srcOrd="0" destOrd="0" presId="urn:microsoft.com/office/officeart/2005/8/layout/hChevron3"/>
    <dgm:cxn modelId="{92523534-989C-400D-A4BF-8DB3267E1F43}" type="presOf" srcId="{E5168A17-FDF9-4D44-B33B-718EA122AB01}" destId="{22788B6D-3B1E-4558-8DB2-9A6EDCEBBD5B}" srcOrd="0" destOrd="0" presId="urn:microsoft.com/office/officeart/2005/8/layout/hChevron3"/>
    <dgm:cxn modelId="{17A77A98-F737-4265-ADBC-96A09D9BE815}" srcId="{247D6AF9-9170-4B75-9673-B204E92CF48F}" destId="{310C9BC6-79A9-4C27-A3B7-593F66388C1E}" srcOrd="2" destOrd="0" parTransId="{BBEC9941-446E-415C-BCD8-2EFD9F412186}" sibTransId="{EA7719EA-396A-455D-BBAC-F7139CF0EFCB}"/>
    <dgm:cxn modelId="{ACC88913-1357-4736-98D6-FAE7D1D3BF0D}" srcId="{247D6AF9-9170-4B75-9673-B204E92CF48F}" destId="{E5168A17-FDF9-4D44-B33B-718EA122AB01}" srcOrd="1" destOrd="0" parTransId="{B92C1B84-7CA5-4798-AC9A-CE73B8FCC148}" sibTransId="{607E9CB4-A29B-402B-A004-355B520EC6A5}"/>
    <dgm:cxn modelId="{2F27D44F-EAEF-4C7E-B63A-ED0B559FAE58}" srcId="{247D6AF9-9170-4B75-9673-B204E92CF48F}" destId="{75CB14FD-92B2-43B0-8254-1B621951ADC8}" srcOrd="0" destOrd="0" parTransId="{B9AC7F92-1975-4B06-9658-1381689FE2D2}" sibTransId="{2A63A1E3-2079-406C-BD84-3A43E36CD227}"/>
    <dgm:cxn modelId="{F88B3DE5-4010-4E74-AB73-7C98B8413CA0}" type="presOf" srcId="{531E9910-E33C-4B0A-A20B-C1516C518A24}" destId="{640BBF55-8A42-402B-BF5A-3DB994519425}" srcOrd="0" destOrd="0" presId="urn:microsoft.com/office/officeart/2005/8/layout/hChevron3"/>
    <dgm:cxn modelId="{AECE1AEE-1230-45A3-845A-048A9F6D5EEF}" type="presOf" srcId="{247D6AF9-9170-4B75-9673-B204E92CF48F}" destId="{40364230-75E1-4E79-AD55-7AFD8EB65D53}" srcOrd="0" destOrd="0" presId="urn:microsoft.com/office/officeart/2005/8/layout/hChevron3"/>
    <dgm:cxn modelId="{F016D5A5-0DE3-431F-8229-F2FE05F0A3AF}" type="presOf" srcId="{310C9BC6-79A9-4C27-A3B7-593F66388C1E}" destId="{93B860E3-0332-4C15-8B12-FE53A82780AE}" srcOrd="0" destOrd="0" presId="urn:microsoft.com/office/officeart/2005/8/layout/hChevron3"/>
    <dgm:cxn modelId="{DE25BB71-448F-4E4E-B181-D3FE44CB2369}" srcId="{247D6AF9-9170-4B75-9673-B204E92CF48F}" destId="{531E9910-E33C-4B0A-A20B-C1516C518A24}" srcOrd="3" destOrd="0" parTransId="{881772A2-AF4C-4E6D-9609-5D20B54E3625}" sibTransId="{3949EBEE-2DF8-4F1F-A271-27A587AC280F}"/>
    <dgm:cxn modelId="{64B5F307-BC9B-46C2-B3CC-BFACE6A85FEC}" type="presParOf" srcId="{40364230-75E1-4E79-AD55-7AFD8EB65D53}" destId="{9042E1F1-B79B-446B-8C13-EDC76A3B43F6}" srcOrd="0" destOrd="0" presId="urn:microsoft.com/office/officeart/2005/8/layout/hChevron3"/>
    <dgm:cxn modelId="{1E363806-4042-49AB-B1A5-CB0114D00916}" type="presParOf" srcId="{40364230-75E1-4E79-AD55-7AFD8EB65D53}" destId="{79E87125-E0F9-49D5-AD82-097C0C11A6A0}" srcOrd="1" destOrd="0" presId="urn:microsoft.com/office/officeart/2005/8/layout/hChevron3"/>
    <dgm:cxn modelId="{99B1173D-472F-4BF4-AD16-A0081989A912}" type="presParOf" srcId="{40364230-75E1-4E79-AD55-7AFD8EB65D53}" destId="{22788B6D-3B1E-4558-8DB2-9A6EDCEBBD5B}" srcOrd="2" destOrd="0" presId="urn:microsoft.com/office/officeart/2005/8/layout/hChevron3"/>
    <dgm:cxn modelId="{D55F4D09-76DA-491B-AA02-6A3A8B4348AC}" type="presParOf" srcId="{40364230-75E1-4E79-AD55-7AFD8EB65D53}" destId="{F3D869BF-67F7-4C3F-87E6-2E4FCCF32346}" srcOrd="3" destOrd="0" presId="urn:microsoft.com/office/officeart/2005/8/layout/hChevron3"/>
    <dgm:cxn modelId="{89C052FF-CAC4-4E5C-9A81-349BF425F800}" type="presParOf" srcId="{40364230-75E1-4E79-AD55-7AFD8EB65D53}" destId="{93B860E3-0332-4C15-8B12-FE53A82780AE}" srcOrd="4" destOrd="0" presId="urn:microsoft.com/office/officeart/2005/8/layout/hChevron3"/>
    <dgm:cxn modelId="{3C199C11-AE3A-42A6-99D4-BC556A5E36CA}" type="presParOf" srcId="{40364230-75E1-4E79-AD55-7AFD8EB65D53}" destId="{ECEDFB4C-0E46-4BA6-8F80-F7FF19DFF6DE}" srcOrd="5" destOrd="0" presId="urn:microsoft.com/office/officeart/2005/8/layout/hChevron3"/>
    <dgm:cxn modelId="{BF5E281A-E088-403F-9174-82D496DC60CA}" type="presParOf" srcId="{40364230-75E1-4E79-AD55-7AFD8EB65D53}" destId="{640BBF55-8A42-402B-BF5A-3DB99451942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A2729-A505-451A-8057-4187D0B7652E}">
      <dsp:nvSpPr>
        <dsp:cNvPr id="0" name=""/>
        <dsp:cNvSpPr/>
      </dsp:nvSpPr>
      <dsp:spPr>
        <a:xfrm>
          <a:off x="6045693" y="1198011"/>
          <a:ext cx="4346577" cy="502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454"/>
              </a:lnTo>
              <a:lnTo>
                <a:pt x="4346577" y="251454"/>
              </a:lnTo>
              <a:lnTo>
                <a:pt x="4346577" y="5029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E55AF-09DF-4B1F-A93E-DF5B4780E3F1}">
      <dsp:nvSpPr>
        <dsp:cNvPr id="0" name=""/>
        <dsp:cNvSpPr/>
      </dsp:nvSpPr>
      <dsp:spPr>
        <a:xfrm>
          <a:off x="6045693" y="1198011"/>
          <a:ext cx="1448859" cy="502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454"/>
              </a:lnTo>
              <a:lnTo>
                <a:pt x="1448859" y="251454"/>
              </a:lnTo>
              <a:lnTo>
                <a:pt x="1448859" y="5029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6C664-58A4-4ABD-8B4D-766BEC6CE9DA}">
      <dsp:nvSpPr>
        <dsp:cNvPr id="0" name=""/>
        <dsp:cNvSpPr/>
      </dsp:nvSpPr>
      <dsp:spPr>
        <a:xfrm>
          <a:off x="4596833" y="1198011"/>
          <a:ext cx="1448859" cy="502909"/>
        </a:xfrm>
        <a:custGeom>
          <a:avLst/>
          <a:gdLst/>
          <a:ahLst/>
          <a:cxnLst/>
          <a:rect l="0" t="0" r="0" b="0"/>
          <a:pathLst>
            <a:path>
              <a:moveTo>
                <a:pt x="1448859" y="0"/>
              </a:moveTo>
              <a:lnTo>
                <a:pt x="1448859" y="251454"/>
              </a:lnTo>
              <a:lnTo>
                <a:pt x="0" y="251454"/>
              </a:lnTo>
              <a:lnTo>
                <a:pt x="0" y="5029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DE12C-1E8C-4C10-85C4-A30E38777860}">
      <dsp:nvSpPr>
        <dsp:cNvPr id="0" name=""/>
        <dsp:cNvSpPr/>
      </dsp:nvSpPr>
      <dsp:spPr>
        <a:xfrm>
          <a:off x="1699115" y="1198011"/>
          <a:ext cx="4346577" cy="502909"/>
        </a:xfrm>
        <a:custGeom>
          <a:avLst/>
          <a:gdLst/>
          <a:ahLst/>
          <a:cxnLst/>
          <a:rect l="0" t="0" r="0" b="0"/>
          <a:pathLst>
            <a:path>
              <a:moveTo>
                <a:pt x="4346577" y="0"/>
              </a:moveTo>
              <a:lnTo>
                <a:pt x="4346577" y="251454"/>
              </a:lnTo>
              <a:lnTo>
                <a:pt x="0" y="251454"/>
              </a:lnTo>
              <a:lnTo>
                <a:pt x="0" y="5029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AE211-E437-4736-B10C-5A6509608C0E}">
      <dsp:nvSpPr>
        <dsp:cNvPr id="0" name=""/>
        <dsp:cNvSpPr/>
      </dsp:nvSpPr>
      <dsp:spPr>
        <a:xfrm>
          <a:off x="3119057" y="607"/>
          <a:ext cx="5853271" cy="1197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NewRomanPSMT"/>
            </a:rPr>
            <a:t>Программа поддержки</a:t>
          </a:r>
          <a:endParaRPr lang="ru-RU" sz="3200" kern="1200" dirty="0"/>
        </a:p>
      </dsp:txBody>
      <dsp:txXfrm>
        <a:off x="3119057" y="607"/>
        <a:ext cx="5853271" cy="1197404"/>
      </dsp:txXfrm>
    </dsp:sp>
    <dsp:sp modelId="{F7202FF2-8B74-4DB4-8B16-C0A16DEDE7C6}">
      <dsp:nvSpPr>
        <dsp:cNvPr id="0" name=""/>
        <dsp:cNvSpPr/>
      </dsp:nvSpPr>
      <dsp:spPr>
        <a:xfrm>
          <a:off x="501710" y="1700921"/>
          <a:ext cx="2394808" cy="37171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Назначение муниципальных координаторов</a:t>
          </a:r>
        </a:p>
      </dsp:txBody>
      <dsp:txXfrm>
        <a:off x="501710" y="1700921"/>
        <a:ext cx="2394808" cy="3717138"/>
      </dsp:txXfrm>
    </dsp:sp>
    <dsp:sp modelId="{3CB795D7-93CB-49CC-88E3-A07645E45389}">
      <dsp:nvSpPr>
        <dsp:cNvPr id="0" name=""/>
        <dsp:cNvSpPr/>
      </dsp:nvSpPr>
      <dsp:spPr>
        <a:xfrm>
          <a:off x="3399429" y="1700921"/>
          <a:ext cx="2394808" cy="37171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Назначение  школьных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кураторов</a:t>
          </a:r>
          <a:endParaRPr lang="ru-RU" sz="2000" kern="1200" dirty="0"/>
        </a:p>
      </dsp:txBody>
      <dsp:txXfrm>
        <a:off x="3399429" y="1700921"/>
        <a:ext cx="2394808" cy="3717138"/>
      </dsp:txXfrm>
    </dsp:sp>
    <dsp:sp modelId="{9178FBB5-7CC6-4146-B50D-DCD519DF5CCB}">
      <dsp:nvSpPr>
        <dsp:cNvPr id="0" name=""/>
        <dsp:cNvSpPr/>
      </dsp:nvSpPr>
      <dsp:spPr>
        <a:xfrm>
          <a:off x="6297147" y="1700921"/>
          <a:ext cx="2394808" cy="37171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Организация обучения и постоянно действующей консультационной линии для всех участников программы</a:t>
          </a:r>
          <a:endParaRPr lang="ru-RU" sz="2000" kern="1200" dirty="0"/>
        </a:p>
      </dsp:txBody>
      <dsp:txXfrm>
        <a:off x="6297147" y="1700921"/>
        <a:ext cx="2394808" cy="3717138"/>
      </dsp:txXfrm>
    </dsp:sp>
    <dsp:sp modelId="{B0C3FA97-2C2C-4335-B7B1-E210C8C05C98}">
      <dsp:nvSpPr>
        <dsp:cNvPr id="0" name=""/>
        <dsp:cNvSpPr/>
      </dsp:nvSpPr>
      <dsp:spPr>
        <a:xfrm>
          <a:off x="9194866" y="1700921"/>
          <a:ext cx="2394808" cy="37171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Организация взаимодействия с управлениями образования органов местного самоуправления по оказанию методической и консультационной поддержки</a:t>
          </a:r>
          <a:endParaRPr lang="ru-RU" sz="2300" kern="1200" dirty="0"/>
        </a:p>
      </dsp:txBody>
      <dsp:txXfrm>
        <a:off x="9194866" y="1700921"/>
        <a:ext cx="2394808" cy="3717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2E1F1-B79B-446B-8C13-EDC76A3B43F6}">
      <dsp:nvSpPr>
        <dsp:cNvPr id="0" name=""/>
        <dsp:cNvSpPr/>
      </dsp:nvSpPr>
      <dsp:spPr>
        <a:xfrm>
          <a:off x="3504" y="215557"/>
          <a:ext cx="3516406" cy="140656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6710" tIns="173355" rIns="86678" bIns="17335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</a:t>
          </a:r>
          <a:endParaRPr lang="ru-RU" sz="6500" kern="1200" dirty="0"/>
        </a:p>
      </dsp:txBody>
      <dsp:txXfrm>
        <a:off x="3504" y="215557"/>
        <a:ext cx="3164766" cy="1406562"/>
      </dsp:txXfrm>
    </dsp:sp>
    <dsp:sp modelId="{22788B6D-3B1E-4558-8DB2-9A6EDCEBBD5B}">
      <dsp:nvSpPr>
        <dsp:cNvPr id="0" name=""/>
        <dsp:cNvSpPr/>
      </dsp:nvSpPr>
      <dsp:spPr>
        <a:xfrm>
          <a:off x="2816630" y="215557"/>
          <a:ext cx="3516406" cy="140656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173355" rIns="86678" bIns="17335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</a:t>
          </a:r>
          <a:endParaRPr lang="ru-RU" sz="6500" kern="1200" dirty="0"/>
        </a:p>
      </dsp:txBody>
      <dsp:txXfrm>
        <a:off x="3519911" y="215557"/>
        <a:ext cx="2109844" cy="1406562"/>
      </dsp:txXfrm>
    </dsp:sp>
    <dsp:sp modelId="{93B860E3-0332-4C15-8B12-FE53A82780AE}">
      <dsp:nvSpPr>
        <dsp:cNvPr id="0" name=""/>
        <dsp:cNvSpPr/>
      </dsp:nvSpPr>
      <dsp:spPr>
        <a:xfrm>
          <a:off x="5629755" y="215557"/>
          <a:ext cx="3516406" cy="140656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173355" rIns="86678" bIns="17335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3</a:t>
          </a:r>
          <a:endParaRPr lang="ru-RU" sz="6500" kern="1200" dirty="0"/>
        </a:p>
      </dsp:txBody>
      <dsp:txXfrm>
        <a:off x="6333036" y="215557"/>
        <a:ext cx="2109844" cy="1406562"/>
      </dsp:txXfrm>
    </dsp:sp>
    <dsp:sp modelId="{640BBF55-8A42-402B-BF5A-3DB994519425}">
      <dsp:nvSpPr>
        <dsp:cNvPr id="0" name=""/>
        <dsp:cNvSpPr/>
      </dsp:nvSpPr>
      <dsp:spPr>
        <a:xfrm>
          <a:off x="8442880" y="215557"/>
          <a:ext cx="3516406" cy="140656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173355" rIns="86678" bIns="17335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4</a:t>
          </a:r>
          <a:endParaRPr lang="ru-RU" sz="6500" kern="1200" dirty="0"/>
        </a:p>
      </dsp:txBody>
      <dsp:txXfrm>
        <a:off x="9146161" y="215557"/>
        <a:ext cx="2109844" cy="140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A3F3E-5D9F-4FF4-B80C-94247937F1E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57823-303A-4B54-A718-3F749DE337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19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93D0-108D-43ED-A7A6-28D9996C5672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A1B48-53C8-4FAE-B42C-585252EC80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5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90099-EFCF-466D-B8A4-4AF36B0FD26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71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A1B48-53C8-4FAE-B42C-585252EC80E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705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A1B48-53C8-4FAE-B42C-585252EC80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6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 userDrawn="1"/>
        </p:nvSpPr>
        <p:spPr>
          <a:xfrm>
            <a:off x="130462" y="413869"/>
            <a:ext cx="1415474" cy="1433981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424" y="2305497"/>
            <a:ext cx="9144000" cy="21651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0668" y="4470614"/>
            <a:ext cx="741822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423257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Рисунок 33"/>
          <p:cNvPicPr>
            <a:picLocks noChangeAspect="1"/>
          </p:cNvPicPr>
          <p:nvPr userDrawn="1"/>
        </p:nvPicPr>
        <p:blipFill rotWithShape="1">
          <a:blip r:embed="rId3"/>
          <a:srcRect r="24447" b="6346"/>
          <a:stretch/>
        </p:blipFill>
        <p:spPr>
          <a:xfrm>
            <a:off x="7806248" y="1778864"/>
            <a:ext cx="4385752" cy="507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Рисунок 3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39" y="91895"/>
            <a:ext cx="1246016" cy="1029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 userDrawn="1"/>
        </p:nvSpPr>
        <p:spPr>
          <a:xfrm>
            <a:off x="4612558" y="1121416"/>
            <a:ext cx="262362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МИНИСТЕРСТВО</a:t>
            </a:r>
            <a:r>
              <a:rPr lang="ru-RU" sz="20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ОБРАЗОВАНИЯ И НАУКИ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ЧЕЧЕНСКОЙ РЕСПУБЛИКИ </a:t>
            </a:r>
            <a:endParaRPr lang="ru-RU" sz="14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820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98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 userDrawn="1"/>
        </p:nvSpPr>
        <p:spPr>
          <a:xfrm>
            <a:off x="1672683" y="95537"/>
            <a:ext cx="10403862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696" y="146478"/>
            <a:ext cx="10147835" cy="6054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911784"/>
            <a:ext cx="10400145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672683" y="6376949"/>
            <a:ext cx="2743200" cy="365125"/>
          </a:xfrm>
        </p:spPr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17214" y="6376950"/>
            <a:ext cx="41148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33345" y="6376950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3338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403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672683" y="413795"/>
            <a:ext cx="10403862" cy="1434055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2355" y="413794"/>
            <a:ext cx="10304189" cy="14045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7145" y="1911682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94945" y="1914857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6432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1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6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0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945" y="3432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0945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9D27-DDA5-4117-9C26-91A07CA73146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5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524000" y="2258285"/>
            <a:ext cx="9144000" cy="0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0" y="2563176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CC"/>
                </a:solidFill>
                <a:latin typeface="PF DinDisplay Pro Medium"/>
              </a:rPr>
              <a:t>Организация работы по поддержке школ </a:t>
            </a:r>
          </a:p>
          <a:p>
            <a:pPr algn="ctr"/>
            <a:r>
              <a:rPr lang="ru-RU" sz="4000" b="1" dirty="0" smtClean="0">
                <a:solidFill>
                  <a:srgbClr val="0033CC"/>
                </a:solidFill>
                <a:latin typeface="PF DinDisplay Pro Medium"/>
              </a:rPr>
              <a:t>с низкими результатами обучения и (или) школ, функционирующих </a:t>
            </a:r>
          </a:p>
          <a:p>
            <a:pPr algn="ctr"/>
            <a:r>
              <a:rPr lang="ru-RU" sz="4000" b="1" dirty="0" smtClean="0">
                <a:solidFill>
                  <a:srgbClr val="0033CC"/>
                </a:solidFill>
                <a:latin typeface="PF DinDisplay Pro Medium"/>
              </a:rPr>
              <a:t>в неблагоприятных социальных условиях </a:t>
            </a:r>
          </a:p>
          <a:p>
            <a:pPr algn="ctr"/>
            <a:r>
              <a:rPr lang="ru-RU" sz="4000" b="1" dirty="0" smtClean="0">
                <a:solidFill>
                  <a:srgbClr val="0033CC"/>
                </a:solidFill>
                <a:latin typeface="PF DinDisplay Pro Medium"/>
              </a:rPr>
              <a:t>на 2023-2024 учебный год</a:t>
            </a:r>
            <a:endParaRPr lang="ru-RU" sz="4000" dirty="0">
              <a:solidFill>
                <a:srgbClr val="0033CC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411243" y="6038166"/>
            <a:ext cx="5369514" cy="11543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3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Формирование стратегии по переходу школы </a:t>
            </a:r>
            <a:r>
              <a:rPr lang="ru-RU" sz="2800" dirty="0" smtClean="0"/>
              <a:t>в эффективный режим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608" y="1729150"/>
            <a:ext cx="260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NewRomanPS-BoldMT"/>
              </a:rPr>
              <a:t>Четкое понимание имеющихся проблем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424189" y="2472334"/>
            <a:ext cx="337352" cy="490517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11405461"/>
              </p:ext>
            </p:extLst>
          </p:nvPr>
        </p:nvGraphicFramePr>
        <p:xfrm>
          <a:off x="119717" y="2831978"/>
          <a:ext cx="11962792" cy="1837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41994" y="1729149"/>
            <a:ext cx="260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NewRomanPS-BoldMT"/>
              </a:rPr>
              <a:t>Объективные показатели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7274575" y="2472333"/>
            <a:ext cx="337352" cy="490517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4437481" y="4586699"/>
            <a:ext cx="337352" cy="490517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41086" y="5180236"/>
            <a:ext cx="260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NewRomanPS-BoldMT"/>
              </a:rPr>
              <a:t>Реалистичное целеполагание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10208642" y="4586699"/>
            <a:ext cx="337352" cy="490517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076061" y="5175913"/>
            <a:ext cx="2602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NewRomanPS-BoldMT"/>
              </a:rPr>
              <a:t>Готовность педагогического коллектива к преобразованиям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15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Региональная дорожная карта ШНОР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1480"/>
              </p:ext>
            </p:extLst>
          </p:nvPr>
        </p:nvGraphicFramePr>
        <p:xfrm>
          <a:off x="-2" y="876917"/>
          <a:ext cx="12192001" cy="5981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052">
                  <a:extLst>
                    <a:ext uri="{9D8B030D-6E8A-4147-A177-3AD203B41FA5}">
                      <a16:colId xmlns:a16="http://schemas.microsoft.com/office/drawing/2014/main" val="2328068856"/>
                    </a:ext>
                  </a:extLst>
                </a:gridCol>
                <a:gridCol w="3326949">
                  <a:extLst>
                    <a:ext uri="{9D8B030D-6E8A-4147-A177-3AD203B41FA5}">
                      <a16:colId xmlns:a16="http://schemas.microsoft.com/office/drawing/2014/main" val="24137473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649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900351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995418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1886708"/>
                    </a:ext>
                  </a:extLst>
                </a:gridCol>
              </a:tblGrid>
              <a:tr h="442190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контроля результата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513260"/>
                  </a:ext>
                </a:extLst>
              </a:tr>
              <a:tr h="379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Адресная поддержка школ с низкими образовательными результатами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6981"/>
                  </a:ext>
                </a:extLst>
              </a:tr>
              <a:tr h="2258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Семинар-совещание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indent="254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семинар-совещания «Общеобразовательные организации с признаками необъективного оценивания и школы с низкими образовательными результатами по результатам ВПР – 2023»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декабря </a:t>
                      </a:r>
                    </a:p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проведения семинара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бюджетное учреждение «Центр оценки качества образования» Чеченской Республики (далее ГБУ ЦОКО)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996793"/>
                  </a:ext>
                </a:extLst>
              </a:tr>
              <a:tr h="967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dirty="0" smtClean="0"/>
                        <a:t>3.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школ с низкими результатами обучения (далее - ШНОР)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идентификации в 100% общеобразовательных организаций (далее - ОО)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4 декабря 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по результатам идентификации, формирование групп ОО на 2023-2024 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936714"/>
                  </a:ext>
                </a:extLst>
              </a:tr>
              <a:tr h="1934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dirty="0" smtClean="0"/>
                        <a:t>4.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работы со ШНОР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сети муниципальных координаторов для методической поддержки общеобразовательных организаций, имеющих низкие образовательные результаты в своих муниципальных районах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8 декабря 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 о назначении муниципальных координаторов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местного самоуправления, осуществляющие управление в сфере образования (далее - ОМС)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662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10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763366"/>
              </p:ext>
            </p:extLst>
          </p:nvPr>
        </p:nvGraphicFramePr>
        <p:xfrm>
          <a:off x="-2" y="1"/>
          <a:ext cx="1219200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052">
                  <a:extLst>
                    <a:ext uri="{9D8B030D-6E8A-4147-A177-3AD203B41FA5}">
                      <a16:colId xmlns:a16="http://schemas.microsoft.com/office/drawing/2014/main" val="2328068856"/>
                    </a:ext>
                  </a:extLst>
                </a:gridCol>
                <a:gridCol w="1987100">
                  <a:extLst>
                    <a:ext uri="{9D8B030D-6E8A-4147-A177-3AD203B41FA5}">
                      <a16:colId xmlns:a16="http://schemas.microsoft.com/office/drawing/2014/main" val="2413747356"/>
                    </a:ext>
                  </a:extLst>
                </a:gridCol>
                <a:gridCol w="3752850">
                  <a:extLst>
                    <a:ext uri="{9D8B030D-6E8A-4147-A177-3AD203B41FA5}">
                      <a16:colId xmlns:a16="http://schemas.microsoft.com/office/drawing/2014/main" val="80649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690035179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3799541800"/>
                    </a:ext>
                  </a:extLst>
                </a:gridCol>
                <a:gridCol w="1733549">
                  <a:extLst>
                    <a:ext uri="{9D8B030D-6E8A-4147-A177-3AD203B41FA5}">
                      <a16:colId xmlns:a16="http://schemas.microsoft.com/office/drawing/2014/main" val="1991886708"/>
                    </a:ext>
                  </a:extLst>
                </a:gridCol>
              </a:tblGrid>
              <a:tr h="431442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контроля результата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513260"/>
                  </a:ext>
                </a:extLst>
              </a:tr>
              <a:tr h="17362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5.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работы со ШНОР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и реализация партнерских соглашений по вопросам взаимодействия в целях повышения качества образования между 100% выявленных ШНОР и ОО, демонстрирующими высокие образовательные результаты; назначение в 100% ШНОР кураторов/</a:t>
                      </a:r>
                      <a:r>
                        <a:rPr lang="ru-RU" sz="13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тьюторов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из ОО с высокими и стабильными образовательными результатами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декабря 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партнерских соглашений на сайте ОО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ОМС, ОО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996793"/>
                  </a:ext>
                </a:extLst>
              </a:tr>
              <a:tr h="10812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6.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в 100% ШНОР управленческих команд (заместители директора, руководители предметных объединений, члены Управляющего совета) для разработки и реализации школьной программы развития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15 декабря 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 ОО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ОМС, ОО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069177"/>
                  </a:ext>
                </a:extLst>
              </a:tr>
              <a:tr h="847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7.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стажировок для управленческих команд ШНОР по вопросам управления качеством образования в ОО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2023-2024 учебного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графика стажировок на сайте ОО и на сайте ОМС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kern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</a:t>
                      </a:r>
                      <a:r>
                        <a:rPr lang="ru-RU" sz="1300" kern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ДПО «Институт развития образования ЧР» (далее - ГБУ ДО «ИРО»)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936714"/>
                  </a:ext>
                </a:extLst>
              </a:tr>
              <a:tr h="590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8.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 100% ШНОР антирисковых программ, обеспечивающих внедрение эффективных технологий и практики преподавания и управления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30 декабря 2023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антирисковых программ на сайте ОО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Управленческие команды ОО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648240"/>
                  </a:ext>
                </a:extLst>
              </a:tr>
              <a:tr h="9934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9.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ШНОР методической помощи по разработке антирисковых программ за счет проведения вебинаров и консультаций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22 декабря 2023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графика проведения вебинаров и консультаций на сайте ГБУ ДО «ИРО», направление его в ОМС и ОО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ДО «</a:t>
                      </a:r>
                      <a:r>
                        <a:rPr lang="ru-RU" sz="1200" kern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ИРО»</a:t>
                      </a:r>
                      <a:r>
                        <a:rPr lang="ru-RU" sz="1100" kern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kern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заместители руководителей ОО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2134952"/>
                  </a:ext>
                </a:extLst>
              </a:tr>
              <a:tr h="1177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10.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антирисковых программ ОО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Письмо о результатах мониторинга, электронная таблица с выявленными в ходе мониторинга недочетами в антирисковых программах ОО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0912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071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229626"/>
              </p:ext>
            </p:extLst>
          </p:nvPr>
        </p:nvGraphicFramePr>
        <p:xfrm>
          <a:off x="-2" y="0"/>
          <a:ext cx="12192001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052">
                  <a:extLst>
                    <a:ext uri="{9D8B030D-6E8A-4147-A177-3AD203B41FA5}">
                      <a16:colId xmlns:a16="http://schemas.microsoft.com/office/drawing/2014/main" val="2328068856"/>
                    </a:ext>
                  </a:extLst>
                </a:gridCol>
                <a:gridCol w="1987100">
                  <a:extLst>
                    <a:ext uri="{9D8B030D-6E8A-4147-A177-3AD203B41FA5}">
                      <a16:colId xmlns:a16="http://schemas.microsoft.com/office/drawing/2014/main" val="2413747356"/>
                    </a:ext>
                  </a:extLst>
                </a:gridCol>
                <a:gridCol w="3752850">
                  <a:extLst>
                    <a:ext uri="{9D8B030D-6E8A-4147-A177-3AD203B41FA5}">
                      <a16:colId xmlns:a16="http://schemas.microsoft.com/office/drawing/2014/main" val="80649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16900351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34351289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3799541800"/>
                    </a:ext>
                  </a:extLst>
                </a:gridCol>
                <a:gridCol w="1733549">
                  <a:extLst>
                    <a:ext uri="{9D8B030D-6E8A-4147-A177-3AD203B41FA5}">
                      <a16:colId xmlns:a16="http://schemas.microsoft.com/office/drawing/2014/main" val="1991886708"/>
                    </a:ext>
                  </a:extLst>
                </a:gridCol>
              </a:tblGrid>
              <a:tr h="445728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№ </a:t>
                      </a:r>
                      <a:r>
                        <a:rPr lang="ru-RU" sz="1400" dirty="0">
                          <a:effectLst/>
                        </a:rPr>
                        <a:t>строки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Задачи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мероприятия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Форма контроля результата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Ответственный исполнитель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513260"/>
                  </a:ext>
                </a:extLst>
              </a:tr>
              <a:tr h="10668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11.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5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effectLst/>
                          <a:latin typeface="+mn-lt"/>
                        </a:rPr>
                        <a:t>Организация работы со ШНОР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реализации мер/мероприятий антирисковой программы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Январь-апрель 2024 год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 о завершении школами загрузки документов, подтверждающих реализацию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996793"/>
                  </a:ext>
                </a:extLst>
              </a:tr>
              <a:tr h="1093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12.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динамики образовательных результатов в выявленных в 2023 году ШНОР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мониторинга результатов оценочных процедур Всероссийских проверочных работ (далее - ВПР), единого государственного экзамена (далее - ЕГЭ), основного государственного экзамена (далее - ОГЭ) за 3 года, анализ результатов мониторинга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30 августа 2024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по результатам проведения мониторинга результатов оценочных процедур ВПР, ОГЭ и ЕГЭ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069177"/>
                  </a:ext>
                </a:extLst>
              </a:tr>
              <a:tr h="1650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13.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адресной методической поддержки ШНОР, относительно выявленных в данных ШНОР проблем</a:t>
                      </a: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вебинаров, семинаров, методических дней, методических совещаний по выявленным в ШНОР проблемам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 -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плана проведения вебинаров, семинаров, методических дней, методических совещаний по выявленным в ШНОР проблемам на сайте ГБУ ЦОКО, направление в ОМС и ОО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936714"/>
                  </a:ext>
                </a:extLst>
              </a:tr>
              <a:tr h="404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14.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учебной неуспешности в ОО</a:t>
                      </a:r>
                      <a:endParaRPr lang="ru-RU" sz="11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648240"/>
                  </a:ext>
                </a:extLst>
              </a:tr>
              <a:tr h="1005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15.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формирования внутришкольных систем профилактики учебной неуспешности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Распространение успешных педагогических практик по профилактике учебной неуспешности через проведение методических семинаров, совещаний, конференций, конкурсов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2024 года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сборников успешных практик в ОМС и ОО для изучения и использования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ДО «ИРО»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2134952"/>
                  </a:ext>
                </a:extLst>
              </a:tr>
              <a:tr h="11913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dirty="0" smtClean="0"/>
                        <a:t>16.</a:t>
                      </a:r>
                      <a:endParaRPr lang="ru-RU" sz="13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25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примерной программы антирисковых мер профилактики учебной неуспешности (для ОО); разработка примерных технологических карт педагогической программы работы со слабоуспевающими и неуспевающими учащимися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20 декабря 2023 года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программ в ОМС и ОО для изучения и использования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ГБУ ЦОКО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0912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267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41622"/>
              </p:ext>
            </p:extLst>
          </p:nvPr>
        </p:nvGraphicFramePr>
        <p:xfrm>
          <a:off x="0" y="-2"/>
          <a:ext cx="12192001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152">
                  <a:extLst>
                    <a:ext uri="{9D8B030D-6E8A-4147-A177-3AD203B41FA5}">
                      <a16:colId xmlns:a16="http://schemas.microsoft.com/office/drawing/2014/main" val="2328068856"/>
                    </a:ext>
                  </a:extLst>
                </a:gridCol>
                <a:gridCol w="3244849">
                  <a:extLst>
                    <a:ext uri="{9D8B030D-6E8A-4147-A177-3AD203B41FA5}">
                      <a16:colId xmlns:a16="http://schemas.microsoft.com/office/drawing/2014/main" val="24137473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649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900351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995418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1886708"/>
                    </a:ext>
                  </a:extLst>
                </a:gridCol>
              </a:tblGrid>
              <a:tr h="820089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контроля результата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513260"/>
                  </a:ext>
                </a:extLst>
              </a:tr>
              <a:tr h="375825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+mn-lt"/>
                        </a:rPr>
                        <a:t>17.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формирования внутришкольных систем профилактики учебной неуспешности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реализация адресных образовательных программ по работе с обучающимися с трудностями в обучении на основе результатов оценочных процедур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80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утвержденных планов и ежеквартальной отчетности по их реализации в ОМС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3996793"/>
                  </a:ext>
                </a:extLst>
              </a:tr>
              <a:tr h="54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тьюторской поддержки обучающихся для ликвидации учебных дефицитов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2023-2024 года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утвержденных планов и ежеквартальной отчетности по их реализации в ОМС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485210"/>
                  </a:ext>
                </a:extLst>
              </a:tr>
              <a:tr h="17369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+mn-lt"/>
                        </a:rPr>
                        <a:t>18.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254000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936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8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Нормативная база</a:t>
            </a: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29774" y="1438542"/>
            <a:ext cx="11718757" cy="5419458"/>
          </a:xfrm>
        </p:spPr>
        <p:txBody>
          <a:bodyPr/>
          <a:lstStyle/>
          <a:p>
            <a:pPr algn="just"/>
            <a:r>
              <a:rPr lang="ru-RU" sz="3600" dirty="0" smtClean="0"/>
              <a:t> Приказ </a:t>
            </a:r>
            <a:r>
              <a:rPr lang="ru-RU" sz="3600" dirty="0"/>
              <a:t>Министерства образования и науки Чеченской Республики № 1432-п от 30.11.2023 </a:t>
            </a:r>
            <a:r>
              <a:rPr lang="ru-RU" sz="3600" dirty="0" smtClean="0"/>
              <a:t>года;</a:t>
            </a:r>
            <a:endParaRPr lang="ru-RU" sz="3600" dirty="0"/>
          </a:p>
          <a:p>
            <a:pPr algn="just"/>
            <a:r>
              <a:rPr lang="ru-RU" sz="4000" dirty="0"/>
              <a:t> </a:t>
            </a:r>
            <a:r>
              <a:rPr lang="ru-RU" sz="3600" dirty="0"/>
              <a:t>Перечень образовательных организаций, расположенных на территории Чеченской Республики, с низкими результатами </a:t>
            </a:r>
            <a:r>
              <a:rPr lang="ru-RU" sz="3600" dirty="0" smtClean="0"/>
              <a:t>обучения в 2023 году;</a:t>
            </a:r>
          </a:p>
          <a:p>
            <a:pPr algn="just"/>
            <a:r>
              <a:rPr lang="ru-RU" sz="3600" dirty="0" smtClean="0"/>
              <a:t> План мероприятий (дорожная карта) по поддержке школ с низкими результатами обучения и (или) школ, функционирующих в неблагоприятных социальных условиях на 2023-2024 учебный год.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5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Программа поддержки ШНОР в </a:t>
            </a:r>
            <a:r>
              <a:rPr lang="ru-RU" sz="3600" b="1" dirty="0" smtClean="0"/>
              <a:t>2023–2024 годах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65083989"/>
              </p:ext>
            </p:extLst>
          </p:nvPr>
        </p:nvGraphicFramePr>
        <p:xfrm>
          <a:off x="100614" y="1063131"/>
          <a:ext cx="1209138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55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4753" y="254000"/>
            <a:ext cx="10103437" cy="491067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3200" dirty="0"/>
              <a:t>Цели и задачи реализации программ адресной методической </a:t>
            </a:r>
            <a:r>
              <a:rPr lang="ru-RU" sz="3200" dirty="0" smtClean="0"/>
              <a:t>помощи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4566" y="1077065"/>
            <a:ext cx="772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NewRomanPS-BoldMT"/>
              </a:rPr>
              <a:t>Цель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68397" y="1077065"/>
            <a:ext cx="105259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PF DinDisplay Pro Medium"/>
              </a:rPr>
              <a:t>Целью организации </a:t>
            </a:r>
            <a:r>
              <a:rPr lang="ru-RU" sz="2000" b="1" dirty="0" smtClean="0">
                <a:latin typeface="PF DinDisplay Pro Medium"/>
              </a:rPr>
              <a:t>является обеспечение создания в образовательных организациях, расположенных на территории Чеченской Республики, условий для получения качественного образования</a:t>
            </a:r>
            <a:endParaRPr lang="ru-RU" sz="2000" b="1" dirty="0">
              <a:latin typeface="PF DinDisplay Pro Medium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3319" y="2241352"/>
            <a:ext cx="14550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NewRomanPS-BoldMT"/>
              </a:rPr>
              <a:t>Ключевые </a:t>
            </a:r>
            <a:endParaRPr lang="ru-RU" b="1" dirty="0" smtClean="0">
              <a:latin typeface="TimesNewRomanPS-BoldMT"/>
            </a:endParaRPr>
          </a:p>
          <a:p>
            <a:r>
              <a:rPr lang="ru-RU" b="1" dirty="0" smtClean="0">
                <a:latin typeface="TimesNewRomanPS-BoldMT"/>
              </a:rPr>
              <a:t>задачи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68397" y="2241352"/>
            <a:ext cx="103661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latin typeface="PF DinDisplay Pro Medium"/>
              </a:rPr>
              <a:t>определение </a:t>
            </a:r>
            <a:r>
              <a:rPr lang="ru-RU" sz="2000" i="1" dirty="0">
                <a:latin typeface="PF DinDisplay Pro Medium"/>
              </a:rPr>
              <a:t>общеобразовательных организаций с низкими </a:t>
            </a:r>
            <a:r>
              <a:rPr lang="ru-RU" sz="2000" i="1" dirty="0" smtClean="0">
                <a:latin typeface="PF DinDisplay Pro Medium"/>
              </a:rPr>
              <a:t>образовательными результатами </a:t>
            </a:r>
            <a:r>
              <a:rPr lang="ru-RU" sz="2000" i="1" dirty="0">
                <a:latin typeface="PF DinDisplay Pro Medium"/>
              </a:rPr>
              <a:t>для включения их в программы методической </a:t>
            </a:r>
            <a:r>
              <a:rPr lang="ru-RU" sz="2000" i="1" dirty="0" smtClean="0">
                <a:latin typeface="PF DinDisplay Pro Medium"/>
              </a:rPr>
              <a:t>поддержки;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latin typeface="PF DinDisplay Pro Medium"/>
              </a:rPr>
              <a:t>разработка </a:t>
            </a:r>
            <a:r>
              <a:rPr lang="ru-RU" sz="2000" i="1" dirty="0">
                <a:latin typeface="PF DinDisplay Pro Medium"/>
              </a:rPr>
              <a:t>для каждой общеобразовательной организации, включенной </a:t>
            </a:r>
            <a:r>
              <a:rPr lang="ru-RU" sz="2000" i="1" dirty="0" smtClean="0">
                <a:latin typeface="PF DinDisplay Pro Medium"/>
              </a:rPr>
              <a:t>в программу </a:t>
            </a:r>
            <a:r>
              <a:rPr lang="ru-RU" sz="2000" i="1" dirty="0">
                <a:latin typeface="PF DinDisplay Pro Medium"/>
              </a:rPr>
              <a:t>поддержки, плана и дорожной карты по реализации мер </a:t>
            </a:r>
            <a:r>
              <a:rPr lang="ru-RU" sz="2000" i="1" dirty="0" smtClean="0">
                <a:latin typeface="PF DinDisplay Pro Medium"/>
              </a:rPr>
              <a:t>поддержки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>
                <a:latin typeface="PF DinDisplay Pro Medium"/>
              </a:rPr>
              <a:t>формирование организационных и информационных ресурсов для </a:t>
            </a:r>
            <a:r>
              <a:rPr lang="ru-RU" sz="2000" i="1" dirty="0" smtClean="0">
                <a:latin typeface="PF DinDisplay Pro Medium"/>
              </a:rPr>
              <a:t>реализации программ поддержки;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>
                <a:latin typeface="PF DinDisplay Pro Medium"/>
              </a:rPr>
              <a:t>организация консультирования всех участников проекта по вопросам, </a:t>
            </a:r>
            <a:r>
              <a:rPr lang="ru-RU" sz="2000" i="1" dirty="0" smtClean="0">
                <a:latin typeface="PF DinDisplay Pro Medium"/>
              </a:rPr>
              <a:t>связанным с </a:t>
            </a:r>
            <a:r>
              <a:rPr lang="ru-RU" sz="2000" i="1" dirty="0">
                <a:latin typeface="PF DinDisplay Pro Medium"/>
              </a:rPr>
              <a:t>реализацией конкретных мероприятий </a:t>
            </a:r>
            <a:r>
              <a:rPr lang="ru-RU" sz="2000" i="1" dirty="0" smtClean="0">
                <a:latin typeface="PF DinDisplay Pro Medium"/>
              </a:rPr>
              <a:t>проекта;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>
                <a:latin typeface="PF DinDisplay Pro Medium"/>
              </a:rPr>
              <a:t>реализация сформированных планов и дорожных карт, включая мониторинг </a:t>
            </a:r>
            <a:r>
              <a:rPr lang="ru-RU" sz="2000" i="1" dirty="0" smtClean="0">
                <a:latin typeface="PF DinDisplay Pro Medium"/>
              </a:rPr>
              <a:t>хода проекта </a:t>
            </a:r>
            <a:r>
              <a:rPr lang="ru-RU" sz="2000" i="1" dirty="0">
                <a:latin typeface="PF DinDisplay Pro Medium"/>
              </a:rPr>
              <a:t>и оценку результативности принимаемых </a:t>
            </a:r>
            <a:r>
              <a:rPr lang="ru-RU" sz="2000" i="1" dirty="0" smtClean="0">
                <a:latin typeface="PF DinDisplay Pro Medium"/>
              </a:rPr>
              <a:t>мер;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i="1" dirty="0">
                <a:latin typeface="PF DinDisplay Pro Medium"/>
              </a:rPr>
              <a:t>создание информационной системы для реализации проекта, в </a:t>
            </a:r>
            <a:r>
              <a:rPr lang="ru-RU" sz="2000" i="1" dirty="0" smtClean="0">
                <a:latin typeface="PF DinDisplay Pro Medium"/>
              </a:rPr>
              <a:t>которой:</a:t>
            </a:r>
          </a:p>
          <a:p>
            <a:pPr marL="541338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latin typeface="PF DinDisplay Pro Medium"/>
              </a:rPr>
              <a:t>каждая школа, участвующая в проекте, </a:t>
            </a:r>
            <a:r>
              <a:rPr lang="ru-RU" sz="2000" i="1" dirty="0" smtClean="0">
                <a:latin typeface="PF DinDisplay Pro Medium"/>
              </a:rPr>
              <a:t>публикует на официальном сайте  </a:t>
            </a:r>
            <a:r>
              <a:rPr lang="ru-RU" sz="2000" i="1" dirty="0">
                <a:latin typeface="PF DinDisplay Pro Medium"/>
              </a:rPr>
              <a:t>рабочие материалы </a:t>
            </a:r>
            <a:r>
              <a:rPr lang="ru-RU" sz="2000" i="1" dirty="0" smtClean="0">
                <a:latin typeface="PF DinDisplay Pro Medium"/>
              </a:rPr>
              <a:t>и документы</a:t>
            </a:r>
            <a:r>
              <a:rPr lang="ru-RU" sz="2000" i="1" dirty="0">
                <a:latin typeface="PF DinDisplay Pro Medium"/>
              </a:rPr>
              <a:t>, связанные с реализацией запланированных мер</a:t>
            </a:r>
            <a:r>
              <a:rPr lang="ru-RU" sz="2000" i="1" dirty="0" smtClean="0">
                <a:latin typeface="PF DinDisplay Pro Medium"/>
              </a:rPr>
              <a:t>;</a:t>
            </a:r>
          </a:p>
          <a:p>
            <a:pPr marL="541338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latin typeface="PF DinDisplay Pro Medium"/>
              </a:rPr>
              <a:t>ведется консультирование всех участников </a:t>
            </a:r>
            <a:r>
              <a:rPr lang="ru-RU" sz="2000" i="1" dirty="0" smtClean="0">
                <a:latin typeface="PF DinDisplay Pro Medium"/>
              </a:rPr>
              <a:t>проекта.</a:t>
            </a:r>
            <a:endParaRPr lang="ru-RU" sz="2000" i="1" dirty="0">
              <a:latin typeface="PF DinDisplay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3252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Участники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0716" y="984005"/>
            <a:ext cx="2112885" cy="8497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РОИВ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22734" y="984005"/>
            <a:ext cx="9355585" cy="8515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Обеспечение адресного направления на повышение квалификации</a:t>
            </a:r>
            <a:r>
              <a:rPr lang="ru-RU" dirty="0" smtClean="0"/>
              <a:t>,</a:t>
            </a:r>
            <a:r>
              <a:rPr lang="ru-RU" dirty="0"/>
              <a:t> привлечение ресурсов, в том числе, кадровых, административных, нормативных для поддержки ШНОР</a:t>
            </a:r>
            <a:r>
              <a:rPr lang="ru-RU" dirty="0" smtClean="0"/>
              <a:t>, </a:t>
            </a:r>
            <a:r>
              <a:rPr lang="ru-RU" dirty="0"/>
              <a:t>разработка и принятие необходимых нормативно-правовых </a:t>
            </a:r>
            <a:r>
              <a:rPr lang="ru-RU" dirty="0" smtClean="0"/>
              <a:t>актов.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0716" y="2034229"/>
            <a:ext cx="2112885" cy="1155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Муниципальный координатор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22734" y="2034229"/>
            <a:ext cx="9355585" cy="11493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У</a:t>
            </a:r>
            <a:r>
              <a:rPr lang="ru-RU" dirty="0" smtClean="0"/>
              <a:t>частие </a:t>
            </a:r>
            <a:r>
              <a:rPr lang="ru-RU" dirty="0"/>
              <a:t>в разработке </a:t>
            </a:r>
            <a:r>
              <a:rPr lang="ru-RU" dirty="0" smtClean="0"/>
              <a:t>мер поддержки </a:t>
            </a:r>
            <a:r>
              <a:rPr lang="ru-RU" dirty="0"/>
              <a:t>ШНОР, мониторинг хода реализации программ развития </a:t>
            </a:r>
            <a:r>
              <a:rPr lang="ru-RU" dirty="0" smtClean="0"/>
              <a:t>ШНОР, </a:t>
            </a:r>
            <a:r>
              <a:rPr lang="ru-RU" dirty="0"/>
              <a:t>оказание методической и административной </a:t>
            </a:r>
            <a:r>
              <a:rPr lang="ru-RU" dirty="0" smtClean="0"/>
              <a:t>поддержки.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0716" y="3389811"/>
            <a:ext cx="2112885" cy="9127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Куратор </a:t>
            </a:r>
            <a:r>
              <a:rPr lang="ru-RU" b="1" dirty="0" smtClean="0"/>
              <a:t>ОО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22734" y="3391843"/>
            <a:ext cx="9355585" cy="9185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К</a:t>
            </a:r>
            <a:r>
              <a:rPr lang="ru-RU" dirty="0" smtClean="0"/>
              <a:t>онсультирование </a:t>
            </a:r>
            <a:r>
              <a:rPr lang="ru-RU" dirty="0"/>
              <a:t>ШНОР </a:t>
            </a:r>
            <a:r>
              <a:rPr lang="ru-RU" dirty="0" smtClean="0"/>
              <a:t>при формировании </a:t>
            </a:r>
            <a:r>
              <a:rPr lang="ru-RU" dirty="0"/>
              <a:t>программы развития и дорожной карты по </a:t>
            </a:r>
            <a:r>
              <a:rPr lang="ru-RU" dirty="0" smtClean="0"/>
              <a:t>реализации предусмотренного </a:t>
            </a:r>
            <a:r>
              <a:rPr lang="ru-RU" dirty="0"/>
              <a:t>программой развития комплекса мер, мониторинг и </a:t>
            </a:r>
            <a:r>
              <a:rPr lang="ru-RU" dirty="0" smtClean="0"/>
              <a:t>оценка качества </a:t>
            </a:r>
            <a:r>
              <a:rPr lang="ru-RU" dirty="0"/>
              <a:t>и результативности принимаемых мер в рамках реализации </a:t>
            </a:r>
            <a:r>
              <a:rPr lang="ru-RU" dirty="0" smtClean="0"/>
              <a:t>дорожной карты.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0715" y="4502696"/>
            <a:ext cx="2112885" cy="1048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Школа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22734" y="4502696"/>
            <a:ext cx="9355585" cy="1048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Формирование и </a:t>
            </a:r>
            <a:r>
              <a:rPr lang="ru-RU" dirty="0"/>
              <a:t>реализация программы развития школы, дорожной карты по </a:t>
            </a:r>
            <a:r>
              <a:rPr lang="ru-RU" dirty="0" smtClean="0"/>
              <a:t>реализации предусмотренных </a:t>
            </a:r>
            <a:r>
              <a:rPr lang="ru-RU" dirty="0"/>
              <a:t>мер, формирование внутришкольных </a:t>
            </a:r>
            <a:r>
              <a:rPr lang="ru-RU" dirty="0" smtClean="0"/>
              <a:t>механизмов преодоления </a:t>
            </a:r>
            <a:r>
              <a:rPr lang="ru-RU" dirty="0"/>
              <a:t>факторов риска и проблемных зон, включение </a:t>
            </a:r>
            <a:r>
              <a:rPr lang="ru-RU" dirty="0" smtClean="0"/>
              <a:t>школьного коллектива </a:t>
            </a:r>
            <a:r>
              <a:rPr lang="ru-RU" dirty="0"/>
              <a:t>в совместную деятельность по преодолению </a:t>
            </a:r>
            <a:r>
              <a:rPr lang="ru-RU" dirty="0" smtClean="0"/>
              <a:t>рисков.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0714" y="5750963"/>
            <a:ext cx="2112885" cy="9544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</a:t>
            </a:r>
            <a:r>
              <a:rPr lang="ru-RU" b="1" dirty="0" smtClean="0"/>
              <a:t>егиональный координатор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22734" y="5750963"/>
            <a:ext cx="9355585" cy="9544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/>
              <a:t>Обеспечение организационной и методической поддержки проекта, организация обучения и консультирования всех участников проекта, обеспечение взаимодействия между участниками проекта в регионе.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91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этапы </a:t>
            </a:r>
            <a:r>
              <a:rPr lang="ru-RU" dirty="0" smtClean="0"/>
              <a:t>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3500" y="1434057"/>
            <a:ext cx="11244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413286"/>
                </a:solidFill>
                <a:latin typeface="TimesNewRomanPS-BoldMT"/>
              </a:rPr>
              <a:t>Этап 1.</a:t>
            </a:r>
            <a:r>
              <a:rPr lang="ru-RU" sz="3200" b="1" dirty="0">
                <a:latin typeface="TimesNewRomanPS-BoldMT"/>
              </a:rPr>
              <a:t> </a:t>
            </a:r>
            <a:r>
              <a:rPr lang="ru-RU" sz="3200" b="1" dirty="0" smtClean="0">
                <a:latin typeface="TimesNewRomanPS-BoldMT"/>
              </a:rPr>
              <a:t>Определение </a:t>
            </a:r>
            <a:r>
              <a:rPr lang="ru-RU" sz="3200" b="1" dirty="0">
                <a:latin typeface="TimesNewRomanPS-BoldMT"/>
              </a:rPr>
              <a:t>образовательных </a:t>
            </a:r>
            <a:r>
              <a:rPr lang="ru-RU" sz="3200" b="1" dirty="0" smtClean="0">
                <a:latin typeface="TimesNewRomanPS-BoldMT"/>
              </a:rPr>
              <a:t>организаций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3500" y="2513376"/>
            <a:ext cx="10977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413286"/>
                </a:solidFill>
                <a:latin typeface="TimesNewRomanPS-BoldMT"/>
              </a:rPr>
              <a:t>Этап </a:t>
            </a:r>
            <a:r>
              <a:rPr lang="ru-RU" sz="3200" b="1" dirty="0" smtClean="0">
                <a:solidFill>
                  <a:srgbClr val="413286"/>
                </a:solidFill>
                <a:latin typeface="TimesNewRomanPS-BoldMT"/>
              </a:rPr>
              <a:t>2.</a:t>
            </a:r>
            <a:r>
              <a:rPr lang="ru-RU" sz="3200" b="1" dirty="0" smtClean="0">
                <a:latin typeface="TimesNewRomanPS-BoldMT"/>
              </a:rPr>
              <a:t> </a:t>
            </a:r>
            <a:r>
              <a:rPr lang="ru-RU" sz="3200" b="1" dirty="0">
                <a:latin typeface="TimesNewRomanPS-BoldMT"/>
              </a:rPr>
              <a:t>Назначение кураторов для сопровождения </a:t>
            </a:r>
            <a:r>
              <a:rPr lang="ru-RU" sz="3200" b="1" dirty="0" smtClean="0">
                <a:latin typeface="TimesNewRomanPS-BoldMT"/>
              </a:rPr>
              <a:t>отобранных</a:t>
            </a:r>
            <a:r>
              <a:rPr lang="en-US" sz="3200" b="1" dirty="0" smtClean="0">
                <a:latin typeface="TimesNewRomanPS-BoldMT"/>
              </a:rPr>
              <a:t> </a:t>
            </a:r>
            <a:r>
              <a:rPr lang="ru-RU" sz="3200" b="1" dirty="0" smtClean="0">
                <a:latin typeface="TimesNewRomanPS-BoldMT"/>
              </a:rPr>
              <a:t>образовательных</a:t>
            </a:r>
            <a:r>
              <a:rPr lang="en-US" sz="3200" b="1" dirty="0" smtClean="0">
                <a:latin typeface="TimesNewRomanPS-BoldMT"/>
              </a:rPr>
              <a:t> </a:t>
            </a:r>
            <a:r>
              <a:rPr lang="ru-RU" sz="3200" b="1" dirty="0" smtClean="0">
                <a:latin typeface="TimesNewRomanPS-BoldMT"/>
              </a:rPr>
              <a:t>организаций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3500" y="4085138"/>
            <a:ext cx="10977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413286"/>
                </a:solidFill>
                <a:latin typeface="TimesNewRomanPS-BoldMT"/>
              </a:rPr>
              <a:t>Этап </a:t>
            </a:r>
            <a:r>
              <a:rPr lang="ru-RU" sz="3200" b="1" dirty="0" smtClean="0">
                <a:solidFill>
                  <a:srgbClr val="413286"/>
                </a:solidFill>
                <a:latin typeface="TimesNewRomanPS-BoldMT"/>
              </a:rPr>
              <a:t>3.</a:t>
            </a:r>
            <a:r>
              <a:rPr lang="ru-RU" sz="3200" b="1" dirty="0" smtClean="0">
                <a:latin typeface="TimesNewRomanPS-BoldMT"/>
              </a:rPr>
              <a:t> </a:t>
            </a:r>
            <a:r>
              <a:rPr lang="ru-RU" sz="3200" b="1" dirty="0">
                <a:latin typeface="TimesNewRomanPS-BoldMT"/>
              </a:rPr>
              <a:t>Формирование программ развития ШНОР и дорожных карт </a:t>
            </a:r>
            <a:r>
              <a:rPr lang="ru-RU" sz="3200" b="1" dirty="0" smtClean="0">
                <a:latin typeface="TimesNewRomanPS-BoldMT"/>
              </a:rPr>
              <a:t>по</a:t>
            </a:r>
            <a:r>
              <a:rPr lang="en-US" sz="3200" b="1" dirty="0" smtClean="0">
                <a:latin typeface="TimesNewRomanPS-BoldMT"/>
              </a:rPr>
              <a:t> </a:t>
            </a:r>
            <a:r>
              <a:rPr lang="ru-RU" sz="3200" b="1" dirty="0" smtClean="0">
                <a:latin typeface="TimesNewRomanPS-BoldMT"/>
              </a:rPr>
              <a:t>реализации </a:t>
            </a:r>
            <a:r>
              <a:rPr lang="ru-RU" sz="3200" b="1" dirty="0">
                <a:latin typeface="TimesNewRomanPS-BoldMT"/>
              </a:rPr>
              <a:t>необходимых мер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3500" y="5533750"/>
            <a:ext cx="8843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413286"/>
                </a:solidFill>
                <a:latin typeface="TimesNewRomanPS-BoldMT"/>
              </a:rPr>
              <a:t>Этап </a:t>
            </a:r>
            <a:r>
              <a:rPr lang="ru-RU" sz="3200" b="1" dirty="0" smtClean="0">
                <a:solidFill>
                  <a:srgbClr val="413286"/>
                </a:solidFill>
                <a:latin typeface="TimesNewRomanPS-BoldMT"/>
              </a:rPr>
              <a:t>4.</a:t>
            </a:r>
            <a:r>
              <a:rPr lang="ru-RU" sz="3200" b="1" dirty="0" smtClean="0">
                <a:latin typeface="TimesNewRomanPS-BoldMT"/>
              </a:rPr>
              <a:t> </a:t>
            </a:r>
            <a:r>
              <a:rPr lang="ru-RU" sz="3200" b="1" dirty="0">
                <a:latin typeface="TimesNewRomanPS-BoldMT"/>
              </a:rPr>
              <a:t>Реализация запланированных мер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8283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Общая схема работы в рамках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2484" y="1177987"/>
            <a:ext cx="2112885" cy="648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Региональный координатор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17911" y="1177987"/>
            <a:ext cx="2112885" cy="648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Муниципальный координатор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53338" y="1177987"/>
            <a:ext cx="2112885" cy="648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Куратор </a:t>
            </a:r>
            <a:r>
              <a:rPr lang="ru-RU" b="1" dirty="0" smtClean="0"/>
              <a:t>ОО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88765" y="1177987"/>
            <a:ext cx="2112885" cy="648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Школа</a:t>
            </a:r>
            <a:endParaRPr lang="ru-RU" dirty="0"/>
          </a:p>
        </p:txBody>
      </p:sp>
      <p:pic>
        <p:nvPicPr>
          <p:cNvPr id="8" name="Picture 2" descr="http://cdn.onlinewebfonts.com/svg/download_5063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414" y="1970848"/>
            <a:ext cx="775023" cy="9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войная стрелка влево/вправо 8"/>
          <p:cNvSpPr/>
          <p:nvPr/>
        </p:nvSpPr>
        <p:spPr>
          <a:xfrm>
            <a:off x="2235366" y="2273012"/>
            <a:ext cx="1500327" cy="417250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https://static.tildacdn.com/tild6330-3332-4431-a339-346637666335/noro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" t="4926" r="1169" b="2310"/>
          <a:stretch/>
        </p:blipFill>
        <p:spPr bwMode="auto">
          <a:xfrm>
            <a:off x="3950570" y="1970848"/>
            <a:ext cx="1047565" cy="90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www.holroydgardens.com/holroydcentre/wp-content/uploads/sites/4/2018/10/Dedicated-Team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t="20707" r="3043" b="19662"/>
          <a:stretch/>
        </p:blipFill>
        <p:spPr bwMode="auto">
          <a:xfrm>
            <a:off x="6594528" y="1965182"/>
            <a:ext cx="1430504" cy="9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cdn.onlinewebfonts.com/svg/img_45455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288" y="1965182"/>
            <a:ext cx="821837" cy="9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Соединительная линия уступом 14"/>
          <p:cNvCxnSpPr/>
          <p:nvPr/>
        </p:nvCxnSpPr>
        <p:spPr>
          <a:xfrm rot="16200000" flipH="1">
            <a:off x="7309780" y="44983"/>
            <a:ext cx="12700" cy="5670854"/>
          </a:xfrm>
          <a:prstGeom prst="bentConnector3">
            <a:avLst>
              <a:gd name="adj1" fmla="val 26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1" idx="2"/>
          </p:cNvCxnSpPr>
          <p:nvPr/>
        </p:nvCxnSpPr>
        <p:spPr>
          <a:xfrm flipH="1" flipV="1">
            <a:off x="7309780" y="2880410"/>
            <a:ext cx="5420" cy="32396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82484" y="3667715"/>
            <a:ext cx="21128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Обеспечение </a:t>
            </a:r>
            <a:r>
              <a:rPr lang="ru-RU" sz="1400" dirty="0"/>
              <a:t>взаимодействия между </a:t>
            </a:r>
            <a:r>
              <a:rPr lang="ru-RU" sz="1400" dirty="0" smtClean="0"/>
              <a:t>участниками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Координация реализации комплекса мер на муниципальном уровне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17911" y="3590564"/>
            <a:ext cx="211288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Участие в разработке мер поддержки </a:t>
            </a:r>
            <a:r>
              <a:rPr lang="ru-RU" sz="1400" dirty="0" smtClean="0"/>
              <a:t>ШНОР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Мониторинг </a:t>
            </a:r>
            <a:r>
              <a:rPr lang="ru-RU" sz="1400" dirty="0"/>
              <a:t>хода реализации программ развития </a:t>
            </a:r>
            <a:r>
              <a:rPr lang="ru-RU" sz="1400" dirty="0" smtClean="0"/>
              <a:t>ШНОР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И</a:t>
            </a:r>
            <a:r>
              <a:rPr lang="ru-RU" sz="1400" dirty="0" smtClean="0"/>
              <a:t>сключение </a:t>
            </a:r>
            <a:r>
              <a:rPr lang="ru-RU" sz="1400" dirty="0"/>
              <a:t>ситуации, при которых школа остается один на один с выявленными </a:t>
            </a:r>
            <a:r>
              <a:rPr lang="ru-RU" sz="1400" dirty="0" smtClean="0"/>
              <a:t>проблемами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Наблюдение </a:t>
            </a:r>
            <a:endParaRPr lang="ru-RU" sz="1400" dirty="0"/>
          </a:p>
          <a:p>
            <a:endParaRPr lang="ru-RU" sz="1200" dirty="0" smtClean="0"/>
          </a:p>
          <a:p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201143" y="3590564"/>
            <a:ext cx="21650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Посещение </a:t>
            </a:r>
            <a:r>
              <a:rPr lang="ru-RU" sz="1400" dirty="0" smtClean="0">
                <a:solidFill>
                  <a:srgbClr val="000000"/>
                </a:solidFill>
              </a:rPr>
              <a:t>школы (2-3 посещения в месяц)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Общение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Консультации и помощь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Экспертиза (критерии экспертизы: цели, показатели, конкретные меры, </a:t>
            </a:r>
            <a:r>
              <a:rPr lang="ru-RU" sz="1400" dirty="0" err="1" smtClean="0"/>
              <a:t>этапность</a:t>
            </a:r>
            <a:r>
              <a:rPr lang="ru-RU" sz="1400" dirty="0" smtClean="0"/>
              <a:t>)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088765" y="3590564"/>
            <a:ext cx="21128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Объективная </a:t>
            </a:r>
            <a:r>
              <a:rPr lang="ru-RU" sz="1400" dirty="0" smtClean="0">
                <a:solidFill>
                  <a:srgbClr val="000000"/>
                </a:solidFill>
              </a:rPr>
              <a:t>самооценка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Целеполагание – последовательность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Программа </a:t>
            </a:r>
            <a:r>
              <a:rPr lang="ru-RU" sz="1400" dirty="0" smtClean="0"/>
              <a:t>развития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Мониторинг</a:t>
            </a:r>
          </a:p>
        </p:txBody>
      </p:sp>
    </p:spTree>
    <p:extLst>
      <p:ext uri="{BB962C8B-B14F-4D97-AF65-F5344CB8AC3E}">
        <p14:creationId xmlns:p14="http://schemas.microsoft.com/office/powerpoint/2010/main" val="219220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Общий алгоритм и задачи работы </a:t>
            </a:r>
            <a:r>
              <a:rPr lang="ru-RU" dirty="0" smtClean="0"/>
              <a:t>куратора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803" y="994975"/>
            <a:ext cx="2112885" cy="843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Куратор </a:t>
            </a:r>
            <a:r>
              <a:rPr lang="ru-RU" b="1" dirty="0" smtClean="0"/>
              <a:t>ОО</a:t>
            </a:r>
          </a:p>
        </p:txBody>
      </p:sp>
      <p:pic>
        <p:nvPicPr>
          <p:cNvPr id="5" name="Picture 6" descr="https://www.holroydgardens.com/holroydcentre/wp-content/uploads/sites/4/2018/10/Dedicated-Team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t="20707" r="3043" b="19662"/>
          <a:stretch/>
        </p:blipFill>
        <p:spPr bwMode="auto">
          <a:xfrm>
            <a:off x="671775" y="1955258"/>
            <a:ext cx="1430504" cy="106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Соединительная линия уступом 7"/>
          <p:cNvCxnSpPr/>
          <p:nvPr/>
        </p:nvCxnSpPr>
        <p:spPr>
          <a:xfrm flipV="1">
            <a:off x="2210159" y="1955258"/>
            <a:ext cx="1491827" cy="10928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2210159" y="2064545"/>
            <a:ext cx="1491827" cy="76124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>
            <a:off x="2210158" y="2060539"/>
            <a:ext cx="1491827" cy="166352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701985" y="1364516"/>
            <a:ext cx="8167459" cy="10775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Посещение школы, беседы с руководством и педагогическим коллективом.</a:t>
            </a:r>
          </a:p>
          <a:p>
            <a:r>
              <a:rPr lang="ru-RU" dirty="0"/>
              <a:t>Периодичность посещений:</a:t>
            </a:r>
          </a:p>
          <a:p>
            <a:r>
              <a:rPr lang="ru-RU" dirty="0"/>
              <a:t>a. На стадии формирования дорожной карты – не реже 1 раза в неделю.</a:t>
            </a:r>
          </a:p>
          <a:p>
            <a:r>
              <a:rPr lang="ru-RU" dirty="0"/>
              <a:t>b. На стадии реализации программы – не реже 1 раза в 3–4 недели.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01981" y="2599295"/>
            <a:ext cx="8167459" cy="6000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Консультирование руководства школы при формировании дорожной карты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701981" y="3434060"/>
            <a:ext cx="8167459" cy="6000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Консультирование руководства школы при реализации мероприятий в рамках</a:t>
            </a:r>
          </a:p>
          <a:p>
            <a:r>
              <a:rPr lang="ru-RU" dirty="0"/>
              <a:t>дорожной карты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01981" y="4250870"/>
            <a:ext cx="8167459" cy="11609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Оценка </a:t>
            </a:r>
            <a:r>
              <a:rPr lang="ru-RU" dirty="0" smtClean="0"/>
              <a:t>качества </a:t>
            </a:r>
            <a:r>
              <a:rPr lang="ru-RU" dirty="0"/>
              <a:t>и </a:t>
            </a:r>
            <a:r>
              <a:rPr lang="ru-RU" dirty="0" smtClean="0"/>
              <a:t>результативности предпринимаемых </a:t>
            </a:r>
            <a:r>
              <a:rPr lang="ru-RU" dirty="0"/>
              <a:t>мер на основании экспертизы документов и </a:t>
            </a:r>
            <a:r>
              <a:rPr lang="ru-RU" dirty="0" smtClean="0"/>
              <a:t>рабочих материалов проекта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701981" y="5628610"/>
            <a:ext cx="8167459" cy="80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Оценка качества и результативности предпринимаемых мер на основании</a:t>
            </a:r>
          </a:p>
          <a:p>
            <a:r>
              <a:rPr lang="ru-RU" dirty="0"/>
              <a:t>экспертной оценки, сделанной в ходе посещения школы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956071" y="1964783"/>
            <a:ext cx="0" cy="40931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8" idx="1"/>
          </p:cNvCxnSpPr>
          <p:nvPr/>
        </p:nvCxnSpPr>
        <p:spPr>
          <a:xfrm>
            <a:off x="2956069" y="4831350"/>
            <a:ext cx="745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956071" y="6048375"/>
            <a:ext cx="745911" cy="95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53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Основные факторы риска снижения результатов </a:t>
            </a:r>
            <a:r>
              <a:rPr lang="ru-RU" sz="2800" b="1" dirty="0" smtClean="0"/>
              <a:t>обучения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00013" y="1039342"/>
            <a:ext cx="318856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факторов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>
            <a:stCxn id="4" idx="2"/>
            <a:endCxn id="9" idx="0"/>
          </p:cNvCxnSpPr>
          <p:nvPr/>
        </p:nvCxnSpPr>
        <p:spPr>
          <a:xfrm flipH="1">
            <a:off x="1626483" y="1562562"/>
            <a:ext cx="4367813" cy="5490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>
            <a:off x="5994296" y="1562562"/>
            <a:ext cx="1" cy="5371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1" idx="0"/>
          </p:cNvCxnSpPr>
          <p:nvPr/>
        </p:nvCxnSpPr>
        <p:spPr>
          <a:xfrm>
            <a:off x="5994295" y="1563542"/>
            <a:ext cx="4367814" cy="5908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0545" y="2111659"/>
            <a:ext cx="2911876" cy="1091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Проблемы с </a:t>
            </a:r>
            <a:r>
              <a:rPr lang="ru-RU" dirty="0" smtClean="0">
                <a:solidFill>
                  <a:schemeClr val="tx1"/>
                </a:solidFill>
              </a:rPr>
              <a:t>кадровым составом ОО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38358" y="2111659"/>
            <a:ext cx="2911876" cy="1091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Низкая эффективность управления в школе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906171" y="2154431"/>
            <a:ext cx="2911876" cy="1091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Проблемы обеспечения благоприятного «школьного уклада»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0545" y="3283187"/>
            <a:ext cx="3583619" cy="65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b="1" dirty="0" smtClean="0"/>
              <a:t>Дефицит педагогических кадров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b="1" dirty="0" smtClean="0"/>
              <a:t>Недостаточная предметная и методическая </a:t>
            </a:r>
            <a:r>
              <a:rPr lang="ru-RU" sz="1260" b="1" dirty="0" smtClean="0"/>
              <a:t>компетентность</a:t>
            </a:r>
            <a:r>
              <a:rPr lang="ru-RU" sz="1200" b="1" dirty="0" smtClean="0"/>
              <a:t> педагогических работников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95587" y="3283187"/>
            <a:ext cx="3554027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Низкая </a:t>
            </a:r>
            <a:r>
              <a:rPr lang="ru-RU" sz="1260" b="1" dirty="0" smtClean="0">
                <a:latin typeface="+mj-lt"/>
              </a:rPr>
              <a:t>мотивация руководства образовательной организации на улучшение образовательных результатов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Отсутствие </a:t>
            </a:r>
            <a:r>
              <a:rPr lang="ru-RU" sz="1260" b="1" dirty="0" smtClean="0">
                <a:latin typeface="+mj-lt"/>
              </a:rPr>
              <a:t>или недостаточная эффективность</a:t>
            </a:r>
            <a:r>
              <a:rPr lang="ru-RU" sz="1260" b="1" dirty="0">
                <a:latin typeface="+mj-lt"/>
              </a:rPr>
              <a:t> </a:t>
            </a:r>
            <a:r>
              <a:rPr lang="ru-RU" sz="1260" b="1" dirty="0" smtClean="0">
                <a:latin typeface="+mj-lt"/>
              </a:rPr>
              <a:t>системы объективной оценки результатов обучения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 smtClean="0">
                <a:latin typeface="+mj-lt"/>
              </a:rPr>
              <a:t>Недостаточно развитое профессиональное</a:t>
            </a:r>
            <a:r>
              <a:rPr lang="ru-RU" sz="1260" b="1" dirty="0">
                <a:latin typeface="+mj-lt"/>
              </a:rPr>
              <a:t> </a:t>
            </a:r>
            <a:r>
              <a:rPr lang="ru-RU" sz="1260" b="1" dirty="0" smtClean="0">
                <a:latin typeface="+mj-lt"/>
              </a:rPr>
              <a:t>взаимодействие в педагогическом коллективе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Высокая </a:t>
            </a:r>
            <a:r>
              <a:rPr lang="ru-RU" sz="1260" b="1" dirty="0" smtClean="0">
                <a:latin typeface="+mj-lt"/>
              </a:rPr>
              <a:t>доля обучающихся с рисками учебной </a:t>
            </a:r>
            <a:r>
              <a:rPr lang="ru-RU" sz="1260" b="1" dirty="0" err="1" smtClean="0">
                <a:latin typeface="+mj-lt"/>
              </a:rPr>
              <a:t>неуспешности</a:t>
            </a:r>
            <a:endParaRPr lang="ru-RU" sz="1260" b="1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Высокая </a:t>
            </a:r>
            <a:r>
              <a:rPr lang="ru-RU" sz="1260" b="1" dirty="0" smtClean="0">
                <a:latin typeface="+mj-lt"/>
              </a:rPr>
              <a:t>доля обучающихся с инклюзией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Низкое </a:t>
            </a:r>
            <a:r>
              <a:rPr lang="ru-RU" sz="1260" b="1" dirty="0" smtClean="0">
                <a:latin typeface="+mj-lt"/>
              </a:rPr>
              <a:t>качество адаптации мигрантов, преодоления языковых и культурных барьеров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60" b="1" dirty="0">
                <a:latin typeface="+mj-lt"/>
              </a:rPr>
              <a:t>Низкое </a:t>
            </a:r>
            <a:r>
              <a:rPr lang="ru-RU" sz="1260" b="1" dirty="0" smtClean="0">
                <a:latin typeface="+mj-lt"/>
              </a:rPr>
              <a:t>качество </a:t>
            </a:r>
            <a:r>
              <a:rPr lang="ru-RU" sz="1260" b="1" dirty="0" err="1" smtClean="0">
                <a:latin typeface="+mj-lt"/>
              </a:rPr>
              <a:t>профориентационной</a:t>
            </a:r>
            <a:r>
              <a:rPr lang="ru-RU" sz="1260" b="1" dirty="0" smtClean="0">
                <a:latin typeface="+mj-lt"/>
              </a:rPr>
              <a:t> работы</a:t>
            </a:r>
            <a:endParaRPr lang="ru-RU" sz="1260" b="1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06171" y="3301067"/>
            <a:ext cx="3157493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60" b="1" dirty="0"/>
              <a:t>Пониженный </a:t>
            </a:r>
            <a:r>
              <a:rPr lang="ru-RU" sz="1260" b="1" dirty="0" smtClean="0"/>
              <a:t>уровень школьного благополучия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60" b="1" dirty="0"/>
              <a:t>Низкая </a:t>
            </a:r>
            <a:r>
              <a:rPr lang="ru-RU" sz="1260" b="1" dirty="0" smtClean="0"/>
              <a:t>вовлеченность учителей в образовательный процесс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60" b="1" dirty="0"/>
              <a:t>Низкая </a:t>
            </a:r>
            <a:r>
              <a:rPr lang="ru-RU" sz="1260" b="1" dirty="0" smtClean="0"/>
              <a:t>учебная мотивация школьников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60" b="1" dirty="0"/>
              <a:t>Низкий </a:t>
            </a:r>
            <a:r>
              <a:rPr lang="ru-RU" sz="1260" b="1" dirty="0" smtClean="0"/>
              <a:t>уровень дисциплины </a:t>
            </a:r>
            <a:r>
              <a:rPr lang="ru-RU" sz="1260" b="1" dirty="0"/>
              <a:t>в </a:t>
            </a:r>
            <a:r>
              <a:rPr lang="ru-RU" sz="1260" b="1" dirty="0" smtClean="0"/>
              <a:t>классе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60" b="1" dirty="0" smtClean="0"/>
              <a:t>Низкая вовлеченность родителей в образовательный процесс  </a:t>
            </a:r>
            <a:endParaRPr lang="ru-RU" sz="1260" b="1" dirty="0"/>
          </a:p>
        </p:txBody>
      </p:sp>
    </p:spTree>
    <p:extLst>
      <p:ext uri="{BB962C8B-B14F-4D97-AF65-F5344CB8AC3E}">
        <p14:creationId xmlns:p14="http://schemas.microsoft.com/office/powerpoint/2010/main" val="2135939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9251</TotalTime>
  <Words>1565</Words>
  <Application>Microsoft Office PowerPoint</Application>
  <PresentationFormat>Широкоэкранный</PresentationFormat>
  <Paragraphs>234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Aldhabi</vt:lpstr>
      <vt:lpstr>Arial</vt:lpstr>
      <vt:lpstr>Calibri</vt:lpstr>
      <vt:lpstr>Calibri Light</vt:lpstr>
      <vt:lpstr>Courier New</vt:lpstr>
      <vt:lpstr>Franklin Gothic Demi</vt:lpstr>
      <vt:lpstr>PF DinDisplay Pro Medium</vt:lpstr>
      <vt:lpstr>Times New Roman</vt:lpstr>
      <vt:lpstr>TimesNewRomanPS-BoldMT</vt:lpstr>
      <vt:lpstr>TimesNewRomanPSMT</vt:lpstr>
      <vt:lpstr>Wingdings</vt:lpstr>
      <vt:lpstr>Тема Office</vt:lpstr>
      <vt:lpstr>Презентация PowerPoint</vt:lpstr>
      <vt:lpstr>Нормативная база</vt:lpstr>
      <vt:lpstr>Программа поддержки ШНОР в 2023–2024 годах</vt:lpstr>
      <vt:lpstr>Цели и задачи реализации программ адресной методической помощи</vt:lpstr>
      <vt:lpstr>Участники </vt:lpstr>
      <vt:lpstr>Основные этапы работы</vt:lpstr>
      <vt:lpstr>Общая схема работы в рамках проекта</vt:lpstr>
      <vt:lpstr>Общий алгоритм и задачи работы куратора</vt:lpstr>
      <vt:lpstr>Основные факторы риска снижения результатов обучения</vt:lpstr>
      <vt:lpstr>Формирование стратегии по переходу школы в эффективный режим</vt:lpstr>
      <vt:lpstr>Региональная дорожная карта ШНОР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Muhammad</cp:lastModifiedBy>
  <cp:revision>564</cp:revision>
  <cp:lastPrinted>2020-06-01T10:54:01Z</cp:lastPrinted>
  <dcterms:created xsi:type="dcterms:W3CDTF">2015-08-26T09:18:47Z</dcterms:created>
  <dcterms:modified xsi:type="dcterms:W3CDTF">2023-12-13T08:12:34Z</dcterms:modified>
</cp:coreProperties>
</file>