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57" autoAdjust="0"/>
  </p:normalViewPr>
  <p:slideViewPr>
    <p:cSldViewPr>
      <p:cViewPr>
        <p:scale>
          <a:sx n="96" d="100"/>
          <a:sy n="96" d="100"/>
        </p:scale>
        <p:origin x="-174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592191601049851E-2"/>
          <c:y val="0.15720385906942239"/>
          <c:w val="0.65865047561765167"/>
          <c:h val="0.49902228605423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>
              <a:outerShdw blurRad="50800" dist="50800" dir="5400000" algn="ctr" rotWithShape="0">
                <a:srgbClr val="FF0000"/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rgbClr val="FF0000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B1B-4089-B3BB-B56C3572AE1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rgbClr val="FF0000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1B-4089-B3BB-B56C3572AE18}"/>
              </c:ext>
            </c:extLst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Входная группа </c:v>
                </c:pt>
                <c:pt idx="1">
                  <c:v>Гардероб</c:v>
                </c:pt>
                <c:pt idx="2">
                  <c:v>Столовая</c:v>
                </c:pt>
                <c:pt idx="3">
                  <c:v>Библиотека</c:v>
                </c:pt>
                <c:pt idx="4">
                  <c:v>Навигация</c:v>
                </c:pt>
                <c:pt idx="5">
                  <c:v>Договоры</c:v>
                </c:pt>
                <c:pt idx="6">
                  <c:v>Внур.заявки</c:v>
                </c:pt>
                <c:pt idx="7">
                  <c:v>Питьевой режим</c:v>
                </c:pt>
                <c:pt idx="8">
                  <c:v>Система 5С</c:v>
                </c:pt>
                <c:pt idx="9">
                  <c:v>Запуск системы ППУ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95</c:v>
                </c:pt>
                <c:pt idx="1">
                  <c:v>80</c:v>
                </c:pt>
                <c:pt idx="2">
                  <c:v>80</c:v>
                </c:pt>
                <c:pt idx="3">
                  <c:v>95</c:v>
                </c:pt>
                <c:pt idx="4">
                  <c:v>80</c:v>
                </c:pt>
                <c:pt idx="5">
                  <c:v>85</c:v>
                </c:pt>
                <c:pt idx="6">
                  <c:v>80</c:v>
                </c:pt>
                <c:pt idx="7">
                  <c:v>80</c:v>
                </c:pt>
                <c:pt idx="8">
                  <c:v>85</c:v>
                </c:pt>
                <c:pt idx="9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B1B-4089-B3BB-B56C3572AE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Входная группа </c:v>
                </c:pt>
                <c:pt idx="1">
                  <c:v>Гардероб</c:v>
                </c:pt>
                <c:pt idx="2">
                  <c:v>Столовая</c:v>
                </c:pt>
                <c:pt idx="3">
                  <c:v>Библиотека</c:v>
                </c:pt>
                <c:pt idx="4">
                  <c:v>Навигация</c:v>
                </c:pt>
                <c:pt idx="5">
                  <c:v>Договоры</c:v>
                </c:pt>
                <c:pt idx="6">
                  <c:v>Внур.заявки</c:v>
                </c:pt>
                <c:pt idx="7">
                  <c:v>Питьевой режим</c:v>
                </c:pt>
                <c:pt idx="8">
                  <c:v>Система 5С</c:v>
                </c:pt>
                <c:pt idx="9">
                  <c:v>Запуск системы ППУ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B1B-4089-B3BB-B56C3572AE1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Входная группа </c:v>
                </c:pt>
                <c:pt idx="1">
                  <c:v>Гардероб</c:v>
                </c:pt>
                <c:pt idx="2">
                  <c:v>Столовая</c:v>
                </c:pt>
                <c:pt idx="3">
                  <c:v>Библиотека</c:v>
                </c:pt>
                <c:pt idx="4">
                  <c:v>Навигация</c:v>
                </c:pt>
                <c:pt idx="5">
                  <c:v>Договоры</c:v>
                </c:pt>
                <c:pt idx="6">
                  <c:v>Внур.заявки</c:v>
                </c:pt>
                <c:pt idx="7">
                  <c:v>Питьевой режим</c:v>
                </c:pt>
                <c:pt idx="8">
                  <c:v>Система 5С</c:v>
                </c:pt>
                <c:pt idx="9">
                  <c:v>Запуск системы ППУ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B1B-4089-B3BB-B56C3572A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563968"/>
        <c:axId val="142578048"/>
      </c:barChart>
      <c:catAx>
        <c:axId val="142563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2578048"/>
        <c:crosses val="autoZero"/>
        <c:auto val="1"/>
        <c:lblAlgn val="ctr"/>
        <c:lblOffset val="100"/>
        <c:noMultiLvlLbl val="0"/>
      </c:catAx>
      <c:valAx>
        <c:axId val="142578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563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344AF-1A7D-4AD2-8F8A-39D47C758955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60BF5-9459-48A0-AB4B-9134A9370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1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60BF5-9459-48A0-AB4B-9134A93700E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60232" y="476673"/>
            <a:ext cx="2504206" cy="4464496"/>
          </a:xfrm>
        </p:spPr>
        <p:txBody>
          <a:bodyPr>
            <a:normAutofit/>
          </a:bodyPr>
          <a:lstStyle/>
          <a:p>
            <a:pPr marL="1440" lvl="1"/>
            <a:r>
              <a:rPr lang="ru-RU" sz="1300" strike="noStrike" spc="-1" dirty="0" smtClean="0">
                <a:ea typeface="Verdana"/>
                <a:cs typeface="Arial" panose="020B0604020202020204" pitchFamily="34" charset="0"/>
              </a:rPr>
              <a:t>Проанализировав итоги анкетирования №1, а также принимая во внимание дополнительные факторы (финансирование, обеспеченность ресурсами, состояние основных фондов учебного заведения и т.п.) руководителем учебного заведения принято решение:</a:t>
            </a:r>
            <a:br>
              <a:rPr lang="ru-RU" sz="1300" strike="noStrike" spc="-1" dirty="0" smtClean="0">
                <a:ea typeface="Verdana"/>
                <a:cs typeface="Arial" panose="020B0604020202020204" pitchFamily="34" charset="0"/>
              </a:rPr>
            </a:br>
            <a:r>
              <a:rPr lang="ru-RU" sz="1300" b="1" spc="-1" dirty="0" smtClean="0">
                <a:ea typeface="Verdana"/>
                <a:cs typeface="Arial" panose="020B0604020202020204" pitchFamily="34" charset="0"/>
              </a:rPr>
              <a:t>в качестве направления для реализации в рамках проекта «Комфортная школа» выбрать направление</a:t>
            </a:r>
            <a:r>
              <a:rPr lang="ru-RU" sz="1300" b="1" strike="noStrike" spc="-1" dirty="0" smtClean="0">
                <a:ea typeface="Verdana"/>
                <a:cs typeface="Arial" panose="020B0604020202020204" pitchFamily="34" charset="0"/>
              </a:rPr>
              <a:t> «</a:t>
            </a:r>
            <a:r>
              <a:rPr lang="ru-RU" sz="1300" b="1" u="sng" strike="noStrike" spc="-1" dirty="0" smtClean="0">
                <a:ea typeface="Verdana"/>
                <a:cs typeface="Arial" panose="020B0604020202020204" pitchFamily="34" charset="0"/>
              </a:rPr>
              <a:t>Входная группа</a:t>
            </a:r>
            <a:r>
              <a:rPr lang="ru-RU" sz="1600" b="1" strike="noStrike" spc="-1" dirty="0" smtClean="0">
                <a:ea typeface="Verdana"/>
                <a:cs typeface="Arial" panose="020B0604020202020204" pitchFamily="34" charset="0"/>
              </a:rPr>
              <a:t>»</a:t>
            </a:r>
            <a:br>
              <a:rPr lang="ru-RU" sz="1600" b="1" strike="noStrike" spc="-1" dirty="0" smtClean="0">
                <a:ea typeface="Verdana"/>
                <a:cs typeface="Arial" panose="020B0604020202020204" pitchFamily="34" charset="0"/>
              </a:rPr>
            </a:b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82355626"/>
              </p:ext>
            </p:extLst>
          </p:nvPr>
        </p:nvGraphicFramePr>
        <p:xfrm>
          <a:off x="179512" y="1209699"/>
          <a:ext cx="835292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38780" y="404664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Результаты анкетирования №1 показали:</a:t>
            </a:r>
            <a:br>
              <a:rPr lang="ru-RU" dirty="0"/>
            </a:br>
            <a:r>
              <a:rPr lang="ru-RU" dirty="0"/>
              <a:t>наименьший уровень удовлетворенности выявлен по направлению</a:t>
            </a:r>
            <a:br>
              <a:rPr lang="ru-RU" dirty="0"/>
            </a:br>
            <a:r>
              <a:rPr lang="ru-RU" dirty="0"/>
              <a:t>«Входная группа»</a:t>
            </a:r>
          </a:p>
        </p:txBody>
      </p:sp>
    </p:spTree>
    <p:extLst>
      <p:ext uri="{BB962C8B-B14F-4D97-AF65-F5344CB8AC3E}">
        <p14:creationId xmlns:p14="http://schemas.microsoft.com/office/powerpoint/2010/main" val="2239742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Проанализировав итоги анкетирования №1, а также принимая во внимание дополнительные факторы (финансирование, обеспеченность ресурсами, состояние основных фондов учебного заведения и т.п.) руководителем учебного заведения принято решение: в качестве направления для реализации в рамках проекта «Комфортная школа» выбрать направление «Входная группа»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комсош</dc:creator>
  <cp:lastModifiedBy>комсош</cp:lastModifiedBy>
  <cp:revision>14</cp:revision>
  <dcterms:created xsi:type="dcterms:W3CDTF">2023-07-14T16:14:53Z</dcterms:created>
  <dcterms:modified xsi:type="dcterms:W3CDTF">2023-08-12T09:46:16Z</dcterms:modified>
</cp:coreProperties>
</file>