
<file path=[Content_Types].xml><?xml version="1.0" encoding="utf-8"?>
<Types xmlns="http://schemas.openxmlformats.org/package/2006/content-types">
  <Override PartName="/ppt/theme/themeOverride12.xml" ContentType="application/vnd.openxmlformats-officedocument.themeOverride+xml"/>
  <Override PartName="/ppt/charts/chart57.xml" ContentType="application/vnd.openxmlformats-officedocument.drawingml.chart+xml"/>
  <Override PartName="/ppt/charts/chart68.xml" ContentType="application/vnd.openxmlformats-officedocument.drawingml.chart+xml"/>
  <Override PartName="/ppt/charts/style33.xml" ContentType="application/vnd.ms-office.chartstyle+xml"/>
  <Override PartName="/ppt/charts/colors67.xml" ContentType="application/vnd.ms-office.chartcolorstyle+xml"/>
  <Override PartName="/ppt/charts/chart46.xml" ContentType="application/vnd.openxmlformats-officedocument.drawingml.chart+xml"/>
  <Override PartName="/ppt/charts/colors6.xml" ContentType="application/vnd.ms-office.chartcolorstyle+xml"/>
  <Override PartName="/ppt/charts/style22.xml" ContentType="application/vnd.ms-office.chartstyle+xml"/>
  <Override PartName="/ppt/charts/colors56.xml" ContentType="application/vnd.ms-office.chartcolorstyle+xml"/>
  <Override PartName="/ppt/slideLayouts/slideLayout2.xml" ContentType="application/vnd.openxmlformats-officedocument.presentationml.slideLayout+xml"/>
  <Override PartName="/ppt/charts/chart35.xml" ContentType="application/vnd.openxmlformats-officedocument.drawingml.chart+xml"/>
  <Override PartName="/ppt/charts/style11.xml" ContentType="application/vnd.ms-office.chartstyle+xml"/>
  <Override PartName="/ppt/charts/colors45.xml" ContentType="application/vnd.ms-office.chartcolorstyle+xml"/>
  <Override PartName="/ppt/charts/colors34.xml" ContentType="application/vnd.ms-office.chartcolorstyl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chart24.xml" ContentType="application/vnd.openxmlformats-officedocument.drawingml.chart+xml"/>
  <Override PartName="/ppt/charts/chart60.xml" ContentType="application/vnd.openxmlformats-officedocument.drawingml.chart+xml"/>
  <Override PartName="/ppt/charts/chart71.xml" ContentType="application/vnd.openxmlformats-officedocument.drawingml.chart+xml"/>
  <Override PartName="/ppt/charts/colors23.xml" ContentType="application/vnd.ms-office.chartcolorstyle+xml"/>
  <Override PartName="/ppt/charts/colors70.xml" ContentType="application/vnd.ms-office.chartcolorstyle+xml"/>
  <Override PartName="/ppt/tableStyles.xml" ContentType="application/vnd.openxmlformats-officedocument.presentationml.tableStyles+xml"/>
  <Override PartName="/ppt/theme/themeOverride39.xml" ContentType="application/vnd.openxmlformats-officedocument.themeOverride+xml"/>
  <Override PartName="/ppt/charts/colors12.xml" ContentType="application/vnd.ms-office.chartcolorstyle+xml"/>
  <Override PartName="/ppt/theme/themeOverride17.xml" ContentType="application/vnd.openxmlformats-officedocument.themeOverride+xml"/>
  <Override PartName="/ppt/theme/themeOverride28.xml" ContentType="application/vnd.openxmlformats-officedocument.themeOverride+xml"/>
  <Override PartName="/ppt/theme/themeOverride64.xml" ContentType="application/vnd.openxmlformats-officedocument.themeOverride+xml"/>
  <Override PartName="/ppt/charts/style49.xml" ContentType="application/vnd.ms-office.chartstyle+xml"/>
  <Override PartName="/ppt/charts/chart3.xml" ContentType="application/vnd.openxmlformats-officedocument.drawingml.chart+xml"/>
  <Override PartName="/ppt/theme/themeOverride53.xml" ContentType="application/vnd.openxmlformats-officedocument.themeOverride+xml"/>
  <Override PartName="/ppt/charts/style5.xml" ContentType="application/vnd.ms-office.chartstyle+xml"/>
  <Override PartName="/ppt/charts/style38.xml" ContentType="application/vnd.ms-office.chartstyle+xml"/>
  <Override PartName="/ppt/charts/style27.xml" ContentType="application/vnd.ms-office.chartstyle+xml"/>
  <Override PartName="/ppt/theme/themeOverride42.xml" ContentType="application/vnd.openxmlformats-officedocument.themeOverride+xml"/>
  <Override PartName="/ppt/charts/style16.xml" ContentType="application/vnd.ms-office.chartstyle+xml"/>
  <Override PartName="/ppt/charts/style6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20.xml" ContentType="application/vnd.openxmlformats-officedocument.themeOverride+xml"/>
  <Override PartName="/ppt/charts/chart29.xml" ContentType="application/vnd.openxmlformats-officedocument.drawingml.chart+xml"/>
  <Override PartName="/ppt/theme/themeOverride31.xml" ContentType="application/vnd.openxmlformats-officedocument.themeOverride+xml"/>
  <Override PartName="/ppt/charts/colors39.xml" ContentType="application/vnd.ms-office.chartcolorstyle+xml"/>
  <Override PartName="/ppt/charts/style52.xml" ContentType="application/vnd.ms-office.chartstyle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65.xml" ContentType="application/vnd.openxmlformats-officedocument.drawingml.chart+xml"/>
  <Override PartName="/ppt/charts/colors28.xml" ContentType="application/vnd.ms-office.chartcolorstyle+xml"/>
  <Override PartName="/ppt/charts/colors17.xml" ContentType="application/vnd.ms-office.chartcolorstyle+xml"/>
  <Override PartName="/ppt/charts/colors64.xml" ContentType="application/vnd.ms-office.chartcolorstyle+xml"/>
  <Override PartName="/ppt/charts/style41.xml" ContentType="application/vnd.ms-office.chartstyle+xml"/>
  <Override PartName="/ppt/charts/style30.xml" ContentType="application/vnd.ms-office.chartstyle+xml"/>
  <Override PartName="/ppt/charts/chart54.xml" ContentType="application/vnd.openxmlformats-officedocument.drawingml.chart+xml"/>
  <Override PartName="/ppt/charts/colors53.xml" ContentType="application/vnd.ms-office.chartcolorstyle+xml"/>
  <Override PartName="/ppt/presentation.xml" ContentType="application/vnd.openxmlformats-officedocument.presentationml.presentation.main+xml"/>
  <Override PartName="/ppt/charts/chart32.xml" ContentType="application/vnd.openxmlformats-officedocument.drawingml.chart+xml"/>
  <Override PartName="/ppt/charts/chart43.xml" ContentType="application/vnd.openxmlformats-officedocument.drawingml.chart+xml"/>
  <Override PartName="/ppt/theme/themeOverride69.xml" ContentType="application/vnd.openxmlformats-officedocument.themeOverride+xml"/>
  <Override PartName="/docProps/app.xml" ContentType="application/vnd.openxmlformats-officedocument.extended-properties+xml"/>
  <Override PartName="/ppt/charts/colors42.xml" ContentType="application/vnd.ms-office.chartcolorstyle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theme/themeOverride47.xml" ContentType="application/vnd.openxmlformats-officedocument.themeOverride+xml"/>
  <Override PartName="/ppt/theme/themeOverride58.xml" ContentType="application/vnd.openxmlformats-officedocument.themeOverride+xml"/>
  <Override PartName="/ppt/charts/colors31.xml" ContentType="application/vnd.ms-office.chartcolorstyle+xml"/>
  <Override PartName="/ppt/slideLayouts/slideLayout10.xml" ContentType="application/vnd.openxmlformats-officedocument.presentationml.slideLayout+xml"/>
  <Override PartName="/ppt/charts/chart10.xml" ContentType="application/vnd.openxmlformats-officedocument.drawingml.chart+xml"/>
  <Override PartName="/ppt/theme/themeOverride36.xml" ContentType="application/vnd.openxmlformats-officedocument.themeOverride+xml"/>
  <Override PartName="/ppt/charts/style68.xml" ContentType="application/vnd.ms-office.chartstyle+xml"/>
  <Override PartName="/ppt/charts/colors20.xml" ContentType="application/vnd.ms-office.chartcolorstyle+xml"/>
  <Override PartName="/ppt/theme/themeOverride25.xml" ContentType="application/vnd.openxmlformats-officedocument.themeOverride+xml"/>
  <Override PartName="/ppt/theme/themeOverride72.xml" ContentType="application/vnd.openxmlformats-officedocument.themeOverride+xml"/>
  <Override PartName="/ppt/charts/style57.xml" ContentType="application/vnd.ms-office.chartstyle+xml"/>
  <Override PartName="/ppt/charts/style46.xml" ContentType="application/vnd.ms-office.chartstyle+xml"/>
  <Override PartName="/ppt/theme/themeOverride14.xml" ContentType="application/vnd.openxmlformats-officedocument.themeOverride+xml"/>
  <Override PartName="/ppt/charts/chart59.xml" ContentType="application/vnd.openxmlformats-officedocument.drawingml.chart+xml"/>
  <Override PartName="/ppt/theme/themeOverride61.xml" ContentType="application/vnd.openxmlformats-officedocument.themeOverride+xml"/>
  <Override PartName="/ppt/charts/style35.xml" ContentType="application/vnd.ms-office.chartstyle+xml"/>
  <Override PartName="/ppt/charts/colors69.xml" ContentType="application/vnd.ms-office.chartcolorstyle+xml"/>
  <Override PartName="/ppt/charts/chart48.xml" ContentType="application/vnd.openxmlformats-officedocument.drawingml.chart+xml"/>
  <Override PartName="/ppt/theme/themeOverride50.xml" ContentType="application/vnd.openxmlformats-officedocument.themeOverride+xml"/>
  <Override PartName="/ppt/charts/colors8.xml" ContentType="application/vnd.ms-office.chartcolorstyle+xml"/>
  <Override PartName="/ppt/charts/style24.xml" ContentType="application/vnd.ms-office.chartstyle+xml"/>
  <Override PartName="/ppt/charts/style71.xml" ContentType="application/vnd.ms-office.chartstyle+xml"/>
  <Override PartName="/ppt/charts/colors58.xml" ContentType="application/vnd.ms-office.chartcolorstyle+xml"/>
  <Override PartName="/ppt/charts/style2.xml" ContentType="application/vnd.ms-office.chartstyle+xml"/>
  <Override PartName="/ppt/slideLayouts/slideLayout4.xml" ContentType="application/vnd.openxmlformats-officedocument.presentationml.slideLayout+xml"/>
  <Override PartName="/ppt/charts/chart37.xml" ContentType="application/vnd.openxmlformats-officedocument.drawingml.chart+xml"/>
  <Override PartName="/ppt/charts/style13.xml" ContentType="application/vnd.ms-office.chartstyle+xml"/>
  <Override PartName="/ppt/charts/style60.xml" ContentType="application/vnd.ms-office.chartstyle+xml"/>
  <Override PartName="/ppt/charts/colors47.xml" ContentType="application/vnd.ms-office.chartcolorstyle+xml"/>
  <Override PartName="/ppt/charts/colors36.xml" ContentType="application/vnd.ms-office.chartcolor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charts/chart26.xml" ContentType="application/vnd.openxmlformats-officedocument.drawingml.chart+xml"/>
  <Override PartName="/ppt/charts/colors25.xml" ContentType="application/vnd.ms-office.chartcolorstyle+xml"/>
  <Override PartName="/ppt/charts/colors72.xml" ContentType="application/vnd.ms-office.chartcolorstyle+xml"/>
  <Override PartName="/ppt/charts/chart15.xml" ContentType="application/vnd.openxmlformats-officedocument.drawingml.chart+xml"/>
  <Override PartName="/ppt/charts/chart51.xml" ContentType="application/vnd.openxmlformats-officedocument.drawingml.chart+xml"/>
  <Override PartName="/ppt/charts/chart62.xml" ContentType="application/vnd.openxmlformats-officedocument.drawingml.chart+xml"/>
  <Override PartName="/ppt/charts/colors14.xml" ContentType="application/vnd.ms-office.chartcolorstyle+xml"/>
  <Override PartName="/ppt/charts/colors61.xml" ContentType="application/vnd.ms-office.chartcolorstyle+xml"/>
  <Override PartName="/ppt/theme/themeOverride19.xml" ContentType="application/vnd.openxmlformats-officedocument.themeOverride+xml"/>
  <Override PartName="/ppt/charts/chart40.xml" ContentType="application/vnd.openxmlformats-officedocument.drawingml.chart+xml"/>
  <Override PartName="/ppt/theme/themeOverride66.xml" ContentType="application/vnd.openxmlformats-officedocument.themeOverride+xml"/>
  <Override PartName="/ppt/charts/colors50.xml" ContentType="application/vnd.ms-office.chartcolorstyle+xml"/>
  <Override PartName="/ppt/theme/themeOverride55.xml" ContentType="application/vnd.openxmlformats-officedocument.themeOverride+xml"/>
  <Override PartName="/ppt/charts/style29.xml" ContentType="application/vnd.ms-office.chartstyle+xml"/>
  <Override PartName="/ppt/charts/style7.xml" ContentType="application/vnd.ms-office.chartstyle+xml"/>
  <Override PartName="/ppt/charts/chart5.xml" ContentType="application/vnd.openxmlformats-officedocument.drawingml.chart+xml"/>
  <Override PartName="/ppt/theme/themeOverride44.xml" ContentType="application/vnd.openxmlformats-officedocument.themeOverride+xml"/>
  <Override PartName="/ppt/charts/style18.xml" ContentType="application/vnd.ms-office.chartstyle+xml"/>
  <Override PartName="/ppt/charts/style65.xml" ContentType="application/vnd.ms-office.chart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Override22.xml" ContentType="application/vnd.openxmlformats-officedocument.themeOverride+xml"/>
  <Override PartName="/ppt/theme/themeOverride33.xml" ContentType="application/vnd.openxmlformats-officedocument.themeOverride+xml"/>
  <Override PartName="/ppt/charts/style54.xml" ContentType="application/vnd.ms-office.chartstyle+xml"/>
  <Override PartName="/ppt/notesSlides/notesSlide1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40.xml" ContentType="application/vnd.openxmlformats-officedocument.themeOverride+xml"/>
  <Override PartName="/ppt/charts/chart49.xml" ContentType="application/vnd.openxmlformats-officedocument.drawingml.chart+xml"/>
  <Override PartName="/ppt/charts/chart67.xml" ContentType="application/vnd.openxmlformats-officedocument.drawingml.chart+xml"/>
  <Override PartName="/ppt/charts/colors9.xml" ContentType="application/vnd.ms-office.chartcolorstyle+xml"/>
  <Override PartName="/ppt/charts/style43.xml" ContentType="application/vnd.ms-office.chartstyle+xml"/>
  <Override PartName="/ppt/charts/style14.xml" ContentType="application/vnd.ms-office.chartstyle+xml"/>
  <Override PartName="/ppt/charts/style32.xml" ContentType="application/vnd.ms-office.chartstyle+xml"/>
  <Override PartName="/ppt/charts/style61.xml" ContentType="application/vnd.ms-office.chartstyle+xml"/>
  <Override PartName="/ppt/charts/colors48.xml" ContentType="application/vnd.ms-office.chartcolor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charts/chart27.xml" ContentType="application/vnd.openxmlformats-officedocument.drawingml.chart+xml"/>
  <Override PartName="/ppt/charts/chart38.xml" ContentType="application/vnd.openxmlformats-officedocument.drawingml.chart+xml"/>
  <Override PartName="/ppt/charts/chart56.xml" ContentType="application/vnd.openxmlformats-officedocument.drawingml.chart+xml"/>
  <Override PartName="/ppt/charts/style50.xml" ContentType="application/vnd.ms-office.chartstyle+xml"/>
  <Override PartName="/ppt/charts/style21.xml" ContentType="application/vnd.ms-office.chartstyle+xml"/>
  <Override PartName="/ppt/charts/colors19.xml" ContentType="application/vnd.ms-office.chartcolorstyle+xml"/>
  <Override PartName="/ppt/charts/colors66.xml" ContentType="application/vnd.ms-office.chartcolorstyle+xml"/>
  <Override PartName="/ppt/charts/colors37.xml" ContentType="application/vnd.ms-office.chartcolorstyle+xml"/>
  <Override PartName="/ppt/charts/colors55.xml" ContentType="application/vnd.ms-office.chartcolorstyle+xml"/>
  <Override PartName="/ppt/theme/themeOverride4.xml" ContentType="application/vnd.openxmlformats-officedocument.themeOverride+xml"/>
  <Override PartName="/ppt/charts/chart16.xml" ContentType="application/vnd.openxmlformats-officedocument.drawingml.chart+xml"/>
  <Override PartName="/ppt/charts/chart34.xml" ContentType="application/vnd.openxmlformats-officedocument.drawingml.chart+xml"/>
  <Override PartName="/ppt/charts/chart45.xml" ContentType="application/vnd.openxmlformats-officedocument.drawingml.chart+xml"/>
  <Override PartName="/ppt/charts/chart63.xml" ContentType="application/vnd.openxmlformats-officedocument.drawingml.chart+xml"/>
  <Default Extension="jpeg" ContentType="image/jpeg"/>
  <Override PartName="/ppt/charts/colors5.xml" ContentType="application/vnd.ms-office.chartcolorstyle+xml"/>
  <Override PartName="/ppt/charts/style10.xml" ContentType="application/vnd.ms-office.chartstyle+xml"/>
  <Override PartName="/ppt/charts/colors26.xml" ContentType="application/vnd.ms-office.chartcolorstyle+xml"/>
  <Override PartName="/ppt/charts/colors15.xml" ContentType="application/vnd.ms-office.chartcolorstyle+xml"/>
  <Override PartName="/ppt/charts/colors44.xml" ContentType="application/vnd.ms-office.chartcolorstyle+xml"/>
  <Override PartName="/ppt/charts/colors62.xml" ContentType="application/vnd.ms-office.chartcolorstyl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23.xml" ContentType="application/vnd.openxmlformats-officedocument.drawingml.chart+xml"/>
  <Override PartName="/ppt/charts/chart52.xml" ContentType="application/vnd.openxmlformats-officedocument.drawingml.chart+xml"/>
  <Override PartName="/ppt/charts/chart70.xml" ContentType="application/vnd.openxmlformats-officedocument.drawingml.chart+xml"/>
  <Override PartName="/ppt/charts/colors33.xml" ContentType="application/vnd.ms-office.chartcolorstyle+xml"/>
  <Override PartName="/ppt/charts/colors51.xml" ContentType="application/vnd.ms-office.chartcolorstyle+xml"/>
  <Override PartName="/ppt/slideLayouts/slideLayout12.xml" ContentType="application/vnd.openxmlformats-officedocument.presentationml.slideLayout+xml"/>
  <Override PartName="/ppt/charts/chart12.xml" ContentType="application/vnd.openxmlformats-officedocument.drawingml.chart+xml"/>
  <Override PartName="/ppt/charts/chart30.xml" ContentType="application/vnd.openxmlformats-officedocument.drawingml.chart+xml"/>
  <Override PartName="/ppt/theme/themeOverride38.xml" ContentType="application/vnd.openxmlformats-officedocument.themeOverride+xml"/>
  <Override PartName="/ppt/charts/chart41.xml" ContentType="application/vnd.openxmlformats-officedocument.drawingml.chart+xml"/>
  <Override PartName="/ppt/theme/themeOverride49.xml" ContentType="application/vnd.openxmlformats-officedocument.themeOverride+xml"/>
  <Override PartName="/ppt/theme/themeOverride67.xml" ContentType="application/vnd.openxmlformats-officedocument.themeOverride+xml"/>
  <Override PartName="/ppt/charts/colors1.xml" ContentType="application/vnd.ms-office.chartcolorstyle+xml"/>
  <Override PartName="/ppt/charts/colors22.xml" ContentType="application/vnd.ms-office.chartcolorstyle+xml"/>
  <Override PartName="/ppt/charts/colors11.xml" ContentType="application/vnd.ms-office.chartcolorstyle+xml"/>
  <Override PartName="/ppt/charts/colors40.xml" ContentType="application/vnd.ms-office.chartcolorstyle+xml"/>
  <Override PartName="/ppt/charts/chart6.xml" ContentType="application/vnd.openxmlformats-officedocument.drawingml.chart+xml"/>
  <Override PartName="/ppt/theme/themeOverride27.xml" ContentType="application/vnd.openxmlformats-officedocument.themeOverride+xml"/>
  <Override PartName="/ppt/theme/themeOverride45.xml" ContentType="application/vnd.openxmlformats-officedocument.themeOverride+xml"/>
  <Override PartName="/ppt/theme/themeOverride56.xml" ContentType="application/vnd.openxmlformats-officedocument.themeOverride+xml"/>
  <Override PartName="/ppt/charts/style8.xml" ContentType="application/vnd.ms-office.chartstyle+xml"/>
  <Override PartName="/ppt/charts/style59.xml" ContentType="application/vnd.ms-office.chartstyle+xml"/>
  <Override PartName="/ppt/charts/style48.xml" ContentType="application/vnd.ms-office.chartstyle+xml"/>
  <Override PartName="/ppt/theme/themeOverride16.xml" ContentType="application/vnd.openxmlformats-officedocument.themeOverride+xml"/>
  <Override PartName="/ppt/theme/themeOverride34.xml" ContentType="application/vnd.openxmlformats-officedocument.themeOverride+xml"/>
  <Override PartName="/ppt/theme/themeOverride63.xml" ContentType="application/vnd.openxmlformats-officedocument.themeOverride+xml"/>
  <Override PartName="/ppt/charts/style19.xml" ContentType="application/vnd.ms-office.chartstyle+xml"/>
  <Override PartName="/ppt/charts/style66.xml" ContentType="application/vnd.ms-office.chartstyle+xml"/>
  <Override PartName="/ppt/charts/style37.xml" ContentType="application/vnd.ms-office.chartstyle+xml"/>
  <Override PartName="/ppt/charts/style55.xml" ContentType="application/vnd.ms-office.chartstyle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ppt/theme/themeOverride23.xml" ContentType="application/vnd.openxmlformats-officedocument.themeOverride+xml"/>
  <Override PartName="/ppt/theme/themeOverride41.xml" ContentType="application/vnd.openxmlformats-officedocument.themeOverride+xml"/>
  <Override PartName="/ppt/theme/themeOverride52.xml" ContentType="application/vnd.openxmlformats-officedocument.themeOverride+xml"/>
  <Override PartName="/ppt/theme/themeOverride70.xml" ContentType="application/vnd.openxmlformats-officedocument.themeOverride+xml"/>
  <Override PartName="/ppt/charts/style4.xml" ContentType="application/vnd.ms-office.chartstyle+xml"/>
  <Override PartName="/ppt/charts/style26.xml" ContentType="application/vnd.ms-office.chartstyle+xml"/>
  <Override PartName="/ppt/charts/style44.xml" ContentType="application/vnd.ms-office.chartstyle+xml"/>
  <Override PartName="/ppt/theme/themeOverride30.xml" ContentType="application/vnd.openxmlformats-officedocument.themeOverride+xml"/>
  <Override PartName="/ppt/charts/chart39.xml" ContentType="application/vnd.openxmlformats-officedocument.drawingml.chart+xml"/>
  <Override PartName="/ppt/charts/style15.xml" ContentType="application/vnd.ms-office.chartstyle+xml"/>
  <Override PartName="/ppt/charts/style62.xml" ContentType="application/vnd.ms-office.chartstyle+xml"/>
  <Override PartName="/ppt/charts/style51.xml" ContentType="application/vnd.ms-office.chartstyle+xml"/>
  <Override PartName="/ppt/charts/colors49.xml" ContentType="application/vnd.ms-office.chartcolorstyle+xml"/>
  <Override PartName="/ppt/charts/colors38.xml" ContentType="application/vnd.ms-office.chartcolorstyl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charts/chart28.xml" ContentType="application/vnd.openxmlformats-officedocument.drawingml.chart+xml"/>
  <Override PartName="/ppt/charts/style40.xml" ContentType="application/vnd.ms-office.chartstyle+xml"/>
  <Override PartName="/ppt/charts/colors27.xml" ContentType="application/vnd.ms-office.chartcolorstyle+xml"/>
  <Override PartName="/ppt/theme/theme1.xml" ContentType="application/vnd.openxmlformats-officedocument.theme+xml"/>
  <Override PartName="/ppt/charts/chart17.xml" ContentType="application/vnd.openxmlformats-officedocument.drawingml.chart+xml"/>
  <Override PartName="/ppt/charts/chart53.xml" ContentType="application/vnd.openxmlformats-officedocument.drawingml.chart+xml"/>
  <Override PartName="/ppt/charts/chart64.xml" ContentType="application/vnd.openxmlformats-officedocument.drawingml.chart+xml"/>
  <Override PartName="/ppt/charts/colors16.xml" ContentType="application/vnd.ms-office.chartcolorstyle+xml"/>
  <Override PartName="/ppt/charts/colors63.xml" ContentType="application/vnd.ms-office.chartcolorstyle+xml"/>
  <Default Extension="fntdata" ContentType="application/x-fontdata"/>
  <Override PartName="/ppt/charts/chart42.xml" ContentType="application/vnd.openxmlformats-officedocument.drawingml.chart+xml"/>
  <Override PartName="/ppt/theme/themeOverride68.xml" ContentType="application/vnd.openxmlformats-officedocument.themeOverride+xml"/>
  <Override PartName="/ppt/charts/colors2.xml" ContentType="application/vnd.ms-office.chartcolorstyle+xml"/>
  <Override PartName="/ppt/charts/colors52.xml" ContentType="application/vnd.ms-office.chartcolorstyle+xml"/>
  <Override PartName="/ppt/charts/colors41.xml" ContentType="application/vnd.ms-office.chartcolorstyle+xml"/>
  <Override PartName="/ppt/slides/slide10.xml" ContentType="application/vnd.openxmlformats-officedocument.presentationml.slide+xml"/>
  <Override PartName="/ppt/charts/chart31.xml" ContentType="application/vnd.openxmlformats-officedocument.drawingml.chart+xml"/>
  <Override PartName="/ppt/theme/themeOverride57.xml" ContentType="application/vnd.openxmlformats-officedocument.themeOverride+xml"/>
  <Override PartName="/ppt/charts/colors30.xml" ContentType="application/vnd.ms-office.chartcolorstyle+xml"/>
  <Override PartName="/ppt/charts/chart7.xml" ContentType="application/vnd.openxmlformats-officedocument.drawingml.chart+xml"/>
  <Override PartName="/ppt/charts/chart20.xml" ContentType="application/vnd.openxmlformats-officedocument.drawingml.chart+xml"/>
  <Override PartName="/ppt/theme/themeOverride46.xml" ContentType="application/vnd.openxmlformats-officedocument.themeOverride+xml"/>
  <Override PartName="/ppt/charts/style9.xml" ContentType="application/vnd.ms-office.chartstyle+xml"/>
  <Override PartName="/ppt/charts/style67.xml" ContentType="application/vnd.ms-office.chartstyle+xml"/>
  <Override PartName="/ppt/theme/themeOverride24.xml" ContentType="application/vnd.openxmlformats-officedocument.themeOverride+xml"/>
  <Override PartName="/ppt/theme/themeOverride35.xml" ContentType="application/vnd.openxmlformats-officedocument.themeOverride+xml"/>
  <Override PartName="/ppt/theme/themeOverride71.xml" ContentType="application/vnd.openxmlformats-officedocument.themeOverride+xml"/>
  <Override PartName="/ppt/charts/style56.xml" ContentType="application/vnd.ms-office.chart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Override13.xml" ContentType="application/vnd.openxmlformats-officedocument.themeOverride+xml"/>
  <Override PartName="/ppt/theme/themeOverride60.xml" ContentType="application/vnd.openxmlformats-officedocument.themeOverride+xml"/>
  <Override PartName="/ppt/charts/chart69.xml" ContentType="application/vnd.openxmlformats-officedocument.drawingml.chart+xml"/>
  <Override PartName="/ppt/charts/style45.xml" ContentType="application/vnd.ms-office.chartstyle+xml"/>
  <Override PartName="/ppt/charts/chart58.xml" ContentType="application/vnd.openxmlformats-officedocument.drawingml.chart+xml"/>
  <Override PartName="/ppt/charts/colors68.xml" ContentType="application/vnd.ms-office.chartcolorstyle+xml"/>
  <Override PartName="/ppt/charts/colors57.xml" ContentType="application/vnd.ms-office.chartcolorstyle+xml"/>
  <Override PartName="/ppt/charts/style1.xml" ContentType="application/vnd.ms-office.chartstyle+xml"/>
  <Override PartName="/ppt/charts/style34.xml" ContentType="application/vnd.ms-office.chartstyle+xml"/>
  <Override PartName="/ppt/charts/style23.xml" ContentType="application/vnd.ms-office.chartstyle+xml"/>
  <Override PartName="/ppt/charts/style70.xml" ContentType="application/vnd.ms-office.chartstyle+xml"/>
  <Override PartName="/ppt/presProps.xml" ContentType="application/vnd.openxmlformats-officedocument.presentationml.presProps+xml"/>
  <Override PartName="/ppt/charts/chart36.xml" ContentType="application/vnd.openxmlformats-officedocument.drawingml.chart+xml"/>
  <Override PartName="/ppt/charts/chart47.xml" ContentType="application/vnd.openxmlformats-officedocument.drawingml.chart+xml"/>
  <Override PartName="/ppt/charts/colors46.xml" ContentType="application/vnd.ms-office.chartcolorstyle+xml"/>
  <Override PartName="/ppt/charts/colors7.xml" ContentType="application/vnd.ms-office.chartcolorstyle+xml"/>
  <Override PartName="/ppt/charts/style12.xml" ContentType="application/vnd.ms-office.chart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25.xml" ContentType="application/vnd.openxmlformats-officedocument.drawingml.chart+xml"/>
  <Override PartName="/ppt/charts/chart72.xml" ContentType="application/vnd.openxmlformats-officedocument.drawingml.chart+xml"/>
  <Override PartName="/ppt/charts/colors35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chart61.xml" ContentType="application/vnd.openxmlformats-officedocument.drawingml.chart+xml"/>
  <Override PartName="/ppt/charts/colors24.xml" ContentType="application/vnd.ms-office.chartcolorstyle+xml"/>
  <Override PartName="/ppt/charts/colors71.xml" ContentType="application/vnd.ms-office.chartcolorstyle+xml"/>
  <Override PartName="/ppt/charts/colors13.xml" ContentType="application/vnd.ms-office.chartcolorstyle+xml"/>
  <Override PartName="/ppt/charts/colors60.xml" ContentType="application/vnd.ms-office.chartcolorstyle+xml"/>
  <Override PartName="/ppt/theme/themeOverride29.xml" ContentType="application/vnd.openxmlformats-officedocument.themeOverride+xml"/>
  <Override PartName="/ppt/charts/chart50.xml" ContentType="application/vnd.openxmlformats-officedocument.drawingml.chart+xml"/>
  <Override PartName="/ppt/theme/themeOverride18.xml" ContentType="application/vnd.openxmlformats-officedocument.themeOverride+xml"/>
  <Override PartName="/ppt/theme/themeOverride65.xml" ContentType="application/vnd.openxmlformats-officedocument.themeOverride+xml"/>
  <Override PartName="/ppt/charts/style39.xml" ContentType="application/vnd.ms-office.chartstyle+xml"/>
  <Override PartName="/ppt/charts/chart4.xml" ContentType="application/vnd.openxmlformats-officedocument.drawingml.chart+xml"/>
  <Override PartName="/ppt/theme/themeOverride43.xml" ContentType="application/vnd.openxmlformats-officedocument.themeOverride+xml"/>
  <Override PartName="/ppt/theme/themeOverride54.xml" ContentType="application/vnd.openxmlformats-officedocument.themeOverride+xml"/>
  <Override PartName="/ppt/charts/style28.xml" ContentType="application/vnd.ms-office.chartstyle+xml"/>
  <Override PartName="/ppt/charts/style6.xml" ContentType="application/vnd.ms-office.chartstyle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charts/style17.xml" ContentType="application/vnd.ms-office.chartstyle+xml"/>
  <Override PartName="/ppt/charts/style64.xml" ContentType="application/vnd.ms-office.chartstyle+xml"/>
  <Override PartName="/ppt/charts/style53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21.xml" ContentType="application/vnd.openxmlformats-officedocument.themeOverride+xml"/>
  <Override PartName="/ppt/charts/style42.xml" ContentType="application/vnd.ms-office.chartstyle+xml"/>
  <Override PartName="/ppt/charts/colors29.xml" ContentType="application/vnd.ms-office.chartcolorstyle+xml"/>
  <Override PartName="/ppt/slideMasters/slideMaster1.xml" ContentType="application/vnd.openxmlformats-officedocument.presentationml.slideMaster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charts/chart55.xml" ContentType="application/vnd.openxmlformats-officedocument.drawingml.chart+xml"/>
  <Override PartName="/ppt/charts/chart66.xml" ContentType="application/vnd.openxmlformats-officedocument.drawingml.chart+xml"/>
  <Override PartName="/ppt/charts/style31.xml" ContentType="application/vnd.ms-office.chartstyle+xml"/>
  <Override PartName="/ppt/charts/colors18.xml" ContentType="application/vnd.ms-office.chartcolorstyle+xml"/>
  <Override PartName="/ppt/charts/colors65.xml" ContentType="application/vnd.ms-office.chartcolorstyle+xml"/>
  <Override PartName="/ppt/charts/chart44.xml" ContentType="application/vnd.openxmlformats-officedocument.drawingml.chart+xml"/>
  <Override PartName="/ppt/charts/colors4.xml" ContentType="application/vnd.ms-office.chartcolorstyle+xml"/>
  <Override PartName="/ppt/charts/style20.xml" ContentType="application/vnd.ms-office.chartstyle+xml"/>
  <Override PartName="/ppt/charts/colors54.xml" ContentType="application/vnd.ms-office.chartcolorstyle+xml"/>
  <Default Extension="rels" ContentType="application/vnd.openxmlformats-package.relationships+xml"/>
  <Override PartName="/ppt/charts/chart33.xml" ContentType="application/vnd.openxmlformats-officedocument.drawingml.chart+xml"/>
  <Override PartName="/ppt/theme/themeOverride59.xml" ContentType="application/vnd.openxmlformats-officedocument.themeOverride+xml"/>
  <Override PartName="/ppt/charts/colors43.xml" ContentType="application/vnd.ms-office.chartcolorstyle+xml"/>
  <Override PartName="/ppt/charts/colors32.xml" ContentType="application/vnd.ms-office.chartcolor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theme/themeOverride48.xml" ContentType="application/vnd.openxmlformats-officedocument.themeOverride+xml"/>
  <Override PartName="/ppt/charts/style69.xml" ContentType="application/vnd.ms-office.chartstyle+xml"/>
  <Override PartName="/ppt/charts/colors21.xml" ContentType="application/vnd.ms-office.chartcolorstyle+xml"/>
  <Override PartName="/ppt/commentAuthors.xml" ContentType="application/vnd.openxmlformats-officedocument.presentationml.commentAuthors+xml"/>
  <Override PartName="/ppt/theme/themeOverride37.xml" ContentType="application/vnd.openxmlformats-officedocument.themeOverride+xml"/>
  <Override PartName="/ppt/charts/style58.xml" ContentType="application/vnd.ms-office.chartstyle+xml"/>
  <Override PartName="/ppt/charts/colors10.xml" ContentType="application/vnd.ms-office.chartcolorstyl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theme/themeOverride62.xml" ContentType="application/vnd.openxmlformats-officedocument.themeOverride+xml"/>
  <Override PartName="/ppt/charts/style47.xml" ContentType="application/vnd.ms-office.chartstyle+xml"/>
  <Override PartName="/ppt/charts/chart1.xml" ContentType="application/vnd.openxmlformats-officedocument.drawingml.chart+xml"/>
  <Override PartName="/ppt/theme/themeOverride51.xml" ContentType="application/vnd.openxmlformats-officedocument.themeOverride+xml"/>
  <Override PartName="/ppt/charts/style36.xml" ContentType="application/vnd.ms-office.chartstyle+xml"/>
  <Override PartName="/ppt/charts/style25.xml" ContentType="application/vnd.ms-office.chartstyle+xml"/>
  <Override PartName="/ppt/charts/style72.xml" ContentType="application/vnd.ms-office.chartstyle+xml"/>
  <Override PartName="/ppt/charts/colors59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8" r:id="rId2"/>
    <p:sldId id="402" r:id="rId3"/>
    <p:sldId id="418" r:id="rId4"/>
    <p:sldId id="382" r:id="rId5"/>
    <p:sldId id="410" r:id="rId6"/>
    <p:sldId id="403" r:id="rId7"/>
    <p:sldId id="411" r:id="rId8"/>
    <p:sldId id="404" r:id="rId9"/>
    <p:sldId id="405" r:id="rId10"/>
    <p:sldId id="412" r:id="rId11"/>
    <p:sldId id="406" r:id="rId12"/>
    <p:sldId id="413" r:id="rId13"/>
    <p:sldId id="414" r:id="rId14"/>
    <p:sldId id="415" r:id="rId15"/>
    <p:sldId id="416" r:id="rId16"/>
    <p:sldId id="417" r:id="rId17"/>
  </p:sldIdLst>
  <p:sldSz cx="12192000" cy="6858000"/>
  <p:notesSz cx="6797675" cy="9926638"/>
  <p:embeddedFontLst>
    <p:embeddedFont>
      <p:font typeface="Arial Narrow" pitchFamily="34" charset="0"/>
      <p:regular r:id="rId19"/>
      <p:bold r:id="rId20"/>
      <p:italic r:id="rId21"/>
      <p:boldItalic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Calibri Light" charset="0"/>
      <p:regular r:id="rId27"/>
      <p:italic r:id="rId2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xmlns="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9B9E7"/>
    <a:srgbClr val="D783D3"/>
    <a:srgbClr val="070FB1"/>
    <a:srgbClr val="6F76F9"/>
    <a:srgbClr val="F496F0"/>
    <a:srgbClr val="DBCBF1"/>
    <a:srgbClr val="F9F8F3"/>
    <a:srgbClr val="1B3281"/>
    <a:srgbClr val="000000"/>
    <a:srgbClr val="1B31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99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936" y="-108"/>
      </p:cViewPr>
      <p:guideLst>
        <p:guide orient="horz" pos="2160"/>
        <p:guide pos="5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0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0.xml"/><Relationship Id="rId4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1.xml"/><Relationship Id="rId4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2.xm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3.xml"/><Relationship Id="rId4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4.xml"/><Relationship Id="rId4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5.xml"/><Relationship Id="rId4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6.xml"/><Relationship Id="rId4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7.xml"/><Relationship Id="rId4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18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8.xml"/><Relationship Id="rId4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19.xml"/><Relationship Id="rId4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0.xml"/><Relationship Id="rId4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1.xml"/><Relationship Id="rId4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2.xml"/><Relationship Id="rId4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3.xml"/><Relationship Id="rId4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4.xml"/><Relationship Id="rId4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5.xml"/><Relationship Id="rId4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6.xml"/><Relationship Id="rId4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7.xml"/><Relationship Id="rId4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8.xml"/><Relationship Id="rId4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29.xml"/><Relationship Id="rId4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0.xml"/><Relationship Id="rId4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1.xml"/><Relationship Id="rId4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2.xml"/><Relationship Id="rId4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ColorStyle" Target="colors33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3.xml"/><Relationship Id="rId4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ColorStyle" Target="colors34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4.xml"/><Relationship Id="rId4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ColorStyle" Target="colors35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5.xml"/><Relationship Id="rId4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ColorStyle" Target="colors36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6.xml"/><Relationship Id="rId4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7.xml"/><Relationship Id="rId4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ColorStyle" Target="colors38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8.xml"/><Relationship Id="rId4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ColorStyle" Target="colors39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39.xml"/><Relationship Id="rId4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oleObject" Target="file:///C:\Users\user\Desktop\&#1054;&#1090;&#1095;&#1077;&#1090;%20(&#1057;&#1074;&#1086;&#1076;).xlsx" TargetMode="External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ColorStyle" Target="colors40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0.xml"/><Relationship Id="rId4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microsoft.com/office/2011/relationships/chartColorStyle" Target="colors4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1.xml"/><Relationship Id="rId4" Type="http://schemas.microsoft.com/office/2011/relationships/chartStyle" Target="style41.xml"/></Relationships>
</file>

<file path=ppt/charts/_rels/chart42.xml.rels><?xml version="1.0" encoding="UTF-8" standalone="yes"?>
<Relationships xmlns="http://schemas.openxmlformats.org/package/2006/relationships"><Relationship Id="rId3" Type="http://schemas.microsoft.com/office/2011/relationships/chartColorStyle" Target="colors4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2.xml"/><Relationship Id="rId4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microsoft.com/office/2011/relationships/chartColorStyle" Target="colors43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3.xml"/><Relationship Id="rId4" Type="http://schemas.microsoft.com/office/2011/relationships/chartStyle" Target="style43.xml"/></Relationships>
</file>

<file path=ppt/charts/_rels/chart44.xml.rels><?xml version="1.0" encoding="UTF-8" standalone="yes"?>
<Relationships xmlns="http://schemas.openxmlformats.org/package/2006/relationships"><Relationship Id="rId3" Type="http://schemas.microsoft.com/office/2011/relationships/chartColorStyle" Target="colors44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4.xml"/><Relationship Id="rId4" Type="http://schemas.microsoft.com/office/2011/relationships/chartStyle" Target="style44.xml"/></Relationships>
</file>

<file path=ppt/charts/_rels/chart45.xml.rels><?xml version="1.0" encoding="UTF-8" standalone="yes"?>
<Relationships xmlns="http://schemas.openxmlformats.org/package/2006/relationships"><Relationship Id="rId3" Type="http://schemas.microsoft.com/office/2011/relationships/chartColorStyle" Target="colors45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5.xml"/><Relationship Id="rId4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microsoft.com/office/2011/relationships/chartColorStyle" Target="colors46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6.xml"/><Relationship Id="rId4" Type="http://schemas.microsoft.com/office/2011/relationships/chartStyle" Target="style46.xml"/></Relationships>
</file>

<file path=ppt/charts/_rels/chart47.xml.rels><?xml version="1.0" encoding="UTF-8" standalone="yes"?>
<Relationships xmlns="http://schemas.openxmlformats.org/package/2006/relationships"><Relationship Id="rId3" Type="http://schemas.microsoft.com/office/2011/relationships/chartColorStyle" Target="colors47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7.xml"/><Relationship Id="rId4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microsoft.com/office/2011/relationships/chartColorStyle" Target="colors48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8.xml"/><Relationship Id="rId4" Type="http://schemas.microsoft.com/office/2011/relationships/chartStyle" Target="style48.xml"/></Relationships>
</file>

<file path=ppt/charts/_rels/chart49.xml.rels><?xml version="1.0" encoding="UTF-8" standalone="yes"?>
<Relationships xmlns="http://schemas.openxmlformats.org/package/2006/relationships"><Relationship Id="rId3" Type="http://schemas.microsoft.com/office/2011/relationships/chartColorStyle" Target="colors49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49.xml"/><Relationship Id="rId4" Type="http://schemas.microsoft.com/office/2011/relationships/chartStyle" Target="style49.xm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.xml"/><Relationship Id="rId4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microsoft.com/office/2011/relationships/chartColorStyle" Target="colors50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0.xml"/><Relationship Id="rId4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microsoft.com/office/2011/relationships/chartColorStyle" Target="colors5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1.xml"/><Relationship Id="rId4" Type="http://schemas.microsoft.com/office/2011/relationships/chartStyle" Target="style51.xml"/></Relationships>
</file>

<file path=ppt/charts/_rels/chart52.xml.rels><?xml version="1.0" encoding="UTF-8" standalone="yes"?>
<Relationships xmlns="http://schemas.openxmlformats.org/package/2006/relationships"><Relationship Id="rId3" Type="http://schemas.microsoft.com/office/2011/relationships/chartColorStyle" Target="colors5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2.xml"/><Relationship Id="rId4" Type="http://schemas.microsoft.com/office/2011/relationships/chartStyle" Target="style52.xml"/></Relationships>
</file>

<file path=ppt/charts/_rels/chart53.xml.rels><?xml version="1.0" encoding="UTF-8" standalone="yes"?>
<Relationships xmlns="http://schemas.openxmlformats.org/package/2006/relationships"><Relationship Id="rId3" Type="http://schemas.microsoft.com/office/2011/relationships/chartColorStyle" Target="colors53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3.xml"/><Relationship Id="rId4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microsoft.com/office/2011/relationships/chartColorStyle" Target="colors54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4.xml"/><Relationship Id="rId4" Type="http://schemas.microsoft.com/office/2011/relationships/chartStyle" Target="style54.xml"/></Relationships>
</file>

<file path=ppt/charts/_rels/chart55.xml.rels><?xml version="1.0" encoding="UTF-8" standalone="yes"?>
<Relationships xmlns="http://schemas.openxmlformats.org/package/2006/relationships"><Relationship Id="rId3" Type="http://schemas.microsoft.com/office/2011/relationships/chartColorStyle" Target="colors55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5.xml"/><Relationship Id="rId4" Type="http://schemas.microsoft.com/office/2011/relationships/chartStyle" Target="style55.xml"/></Relationships>
</file>

<file path=ppt/charts/_rels/chart56.xml.rels><?xml version="1.0" encoding="UTF-8" standalone="yes"?>
<Relationships xmlns="http://schemas.openxmlformats.org/package/2006/relationships"><Relationship Id="rId3" Type="http://schemas.microsoft.com/office/2011/relationships/chartColorStyle" Target="colors56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6.xml"/><Relationship Id="rId4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microsoft.com/office/2011/relationships/chartColorStyle" Target="colors57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7.xml"/><Relationship Id="rId4" Type="http://schemas.microsoft.com/office/2011/relationships/chartStyle" Target="style57.xml"/></Relationships>
</file>

<file path=ppt/charts/_rels/chart58.xml.rels><?xml version="1.0" encoding="UTF-8" standalone="yes"?>
<Relationships xmlns="http://schemas.openxmlformats.org/package/2006/relationships"><Relationship Id="rId3" Type="http://schemas.microsoft.com/office/2011/relationships/chartColorStyle" Target="colors58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8.xml"/><Relationship Id="rId4" Type="http://schemas.microsoft.com/office/2011/relationships/chartStyle" Target="style58.xml"/></Relationships>
</file>

<file path=ppt/charts/_rels/chart59.xml.rels><?xml version="1.0" encoding="UTF-8" standalone="yes"?>
<Relationships xmlns="http://schemas.openxmlformats.org/package/2006/relationships"><Relationship Id="rId3" Type="http://schemas.microsoft.com/office/2011/relationships/chartColorStyle" Target="colors59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59.xml"/><Relationship Id="rId4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.xml"/><Relationship Id="rId4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3" Type="http://schemas.microsoft.com/office/2011/relationships/chartColorStyle" Target="colors60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0.xml"/><Relationship Id="rId4" Type="http://schemas.microsoft.com/office/2011/relationships/chartStyle" Target="style60.xml"/></Relationships>
</file>

<file path=ppt/charts/_rels/chart61.xml.rels><?xml version="1.0" encoding="UTF-8" standalone="yes"?>
<Relationships xmlns="http://schemas.openxmlformats.org/package/2006/relationships"><Relationship Id="rId3" Type="http://schemas.microsoft.com/office/2011/relationships/chartColorStyle" Target="colors6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1.xml"/><Relationship Id="rId4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microsoft.com/office/2011/relationships/chartColorStyle" Target="colors6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2.xml"/><Relationship Id="rId4" Type="http://schemas.microsoft.com/office/2011/relationships/chartStyle" Target="style62.xml"/></Relationships>
</file>

<file path=ppt/charts/_rels/chart63.xml.rels><?xml version="1.0" encoding="UTF-8" standalone="yes"?>
<Relationships xmlns="http://schemas.openxmlformats.org/package/2006/relationships"><Relationship Id="rId3" Type="http://schemas.microsoft.com/office/2011/relationships/chartColorStyle" Target="colors63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3.xml"/><Relationship Id="rId4" Type="http://schemas.microsoft.com/office/2011/relationships/chartStyle" Target="style63.xml"/></Relationships>
</file>

<file path=ppt/charts/_rels/chart64.xml.rels><?xml version="1.0" encoding="UTF-8" standalone="yes"?>
<Relationships xmlns="http://schemas.openxmlformats.org/package/2006/relationships"><Relationship Id="rId3" Type="http://schemas.microsoft.com/office/2011/relationships/chartColorStyle" Target="colors64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4.xml"/><Relationship Id="rId4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microsoft.com/office/2011/relationships/chartColorStyle" Target="colors65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5.xml"/><Relationship Id="rId4" Type="http://schemas.microsoft.com/office/2011/relationships/chartStyle" Target="style65.xml"/></Relationships>
</file>

<file path=ppt/charts/_rels/chart66.xml.rels><?xml version="1.0" encoding="UTF-8" standalone="yes"?>
<Relationships xmlns="http://schemas.openxmlformats.org/package/2006/relationships"><Relationship Id="rId3" Type="http://schemas.microsoft.com/office/2011/relationships/chartColorStyle" Target="colors66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6.xml"/><Relationship Id="rId4" Type="http://schemas.microsoft.com/office/2011/relationships/chartStyle" Target="style66.xml"/></Relationships>
</file>

<file path=ppt/charts/_rels/chart67.xml.rels><?xml version="1.0" encoding="UTF-8" standalone="yes"?>
<Relationships xmlns="http://schemas.openxmlformats.org/package/2006/relationships"><Relationship Id="rId3" Type="http://schemas.microsoft.com/office/2011/relationships/chartColorStyle" Target="colors67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7.xml"/><Relationship Id="rId4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microsoft.com/office/2011/relationships/chartColorStyle" Target="colors68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8.xml"/><Relationship Id="rId4" Type="http://schemas.microsoft.com/office/2011/relationships/chartStyle" Target="style68.xml"/></Relationships>
</file>

<file path=ppt/charts/_rels/chart69.xml.rels><?xml version="1.0" encoding="UTF-8" standalone="yes"?>
<Relationships xmlns="http://schemas.openxmlformats.org/package/2006/relationships"><Relationship Id="rId3" Type="http://schemas.microsoft.com/office/2011/relationships/chartColorStyle" Target="colors69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69.xml"/><Relationship Id="rId4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7.xml"/><Relationship Id="rId4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3" Type="http://schemas.microsoft.com/office/2011/relationships/chartColorStyle" Target="colors70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70.xml"/><Relationship Id="rId4" Type="http://schemas.microsoft.com/office/2011/relationships/chartStyle" Target="style70.xml"/></Relationships>
</file>

<file path=ppt/charts/_rels/chart71.xml.rels><?xml version="1.0" encoding="UTF-8" standalone="yes"?>
<Relationships xmlns="http://schemas.openxmlformats.org/package/2006/relationships"><Relationship Id="rId3" Type="http://schemas.microsoft.com/office/2011/relationships/chartColorStyle" Target="colors71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71.xml"/><Relationship Id="rId4" Type="http://schemas.microsoft.com/office/2011/relationships/chartStyle" Target="style71.xml"/></Relationships>
</file>

<file path=ppt/charts/_rels/chart72.xml.rels><?xml version="1.0" encoding="UTF-8" standalone="yes"?>
<Relationships xmlns="http://schemas.openxmlformats.org/package/2006/relationships"><Relationship Id="rId3" Type="http://schemas.microsoft.com/office/2011/relationships/chartColorStyle" Target="colors72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72.xml"/><Relationship Id="rId4" Type="http://schemas.microsoft.com/office/2011/relationships/chartStyle" Target="style72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8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8.xml"/><Relationship Id="rId4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9.xml"/><Relationship Id="rId2" Type="http://schemas.openxmlformats.org/officeDocument/2006/relationships/oleObject" Target="file:///C:\Users\user\Desktop\&#1057;&#1072;&#1084;&#1086;&#1076;&#1080;&#1072;&#1075;&#1085;&#1086;&#1089;&#1090;&#1080;&#1082;&#1072;%20&#1064;&#1052;&#1055;%202023\&#1088;&#1077;&#1079;&#1091;&#1083;&#1100;&#1090;&#1072;&#1090;&#1099;\&#1057;&#1074;&#1086;&#1076;%20&#1087;&#1086;%20&#1084;&#1072;&#1075;&#1080;&#1089;&#1090;&#1088;&#1072;&#1083;&#1100;&#1085;&#1099;&#1084;%20&#1085;&#1072;&#1087;&#1088;&#1072;&#1074;&#1083;&#1077;&#1085;&#1080;&#1103;&#1084;.xlsx" TargetMode="External"/><Relationship Id="rId1" Type="http://schemas.openxmlformats.org/officeDocument/2006/relationships/themeOverride" Target="../theme/themeOverride9.xml"/><Relationship Id="rId4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>
        <c:manualLayout>
          <c:xMode val="edge"/>
          <c:yMode val="edge"/>
          <c:x val="0.23754002529954887"/>
          <c:y val="2.2052583256098639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explosion val="16"/>
          <c:dPt>
            <c:idx val="0"/>
            <c:explosion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10-43EE-84EF-C17884374CA5}"/>
              </c:ext>
            </c:extLst>
          </c:dPt>
          <c:dPt>
            <c:idx val="1"/>
            <c:explosion val="0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10-43EE-84EF-C17884374CA5}"/>
              </c:ext>
            </c:extLst>
          </c:dPt>
          <c:dPt>
            <c:idx val="2"/>
            <c:explosion val="0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10-43EE-84EF-C17884374CA5}"/>
              </c:ext>
            </c:extLst>
          </c:dPt>
          <c:dPt>
            <c:idx val="3"/>
            <c:explosion val="0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10-43EE-84EF-C17884374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Знание!$G$3:$G$6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Знание!$H$3:$H$6</c:f>
              <c:numCache>
                <c:formatCode>0%</c:formatCode>
                <c:ptCount val="4"/>
                <c:pt idx="0">
                  <c:v>0.15000000000000002</c:v>
                </c:pt>
                <c:pt idx="1">
                  <c:v>0.14000000000000001</c:v>
                </c:pt>
                <c:pt idx="2">
                  <c:v>0.58000000000000007</c:v>
                </c:pt>
                <c:pt idx="3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10-43EE-84EF-C17884374CA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E6-4794-9EF5-ECE74A2DF573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E6-4794-9EF5-ECE74A2DF573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5E6-4794-9EF5-ECE74A2DF573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5E6-4794-9EF5-ECE74A2DF57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Профориентация!$G$5:$G$8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Профориентация!$H$5:$H$8</c:f>
              <c:numCache>
                <c:formatCode>0%</c:formatCode>
                <c:ptCount val="4"/>
                <c:pt idx="0" formatCode="General">
                  <c:v>1.0000000000000002E-2</c:v>
                </c:pt>
                <c:pt idx="1">
                  <c:v>6.0000000000000005E-2</c:v>
                </c:pt>
                <c:pt idx="2">
                  <c:v>0.64000000000000012</c:v>
                </c:pt>
                <c:pt idx="3">
                  <c:v>0.28000000000000008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5E6-4794-9EF5-ECE74A2DF573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9FA-49C1-8E79-5F36048B4728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9FA-49C1-8E79-5F36048B4728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9FA-49C1-8E79-5F36048B4728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9FA-49C1-8E79-5F36048B47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Творчество!$G$4:$G$7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Творчество!$H$4:$H$7</c:f>
              <c:numCache>
                <c:formatCode>0%</c:formatCode>
                <c:ptCount val="4"/>
                <c:pt idx="0">
                  <c:v>6.0000000000000005E-2</c:v>
                </c:pt>
                <c:pt idx="1">
                  <c:v>0.43000000000000005</c:v>
                </c:pt>
                <c:pt idx="2">
                  <c:v>0.47000000000000003</c:v>
                </c:pt>
                <c:pt idx="3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9FA-49C1-8E79-5F36048B4728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70FB1"/>
                </a:solidFill>
              </a:rPr>
              <a:t>Учитель</a:t>
            </a:r>
            <a:r>
              <a:rPr lang="ru-RU" sz="2000" b="1" baseline="0" dirty="0" smtClean="0">
                <a:solidFill>
                  <a:srgbClr val="070FB1"/>
                </a:solidFill>
              </a:rPr>
              <a:t>. Школьная команда</a:t>
            </a:r>
            <a:endParaRPr lang="ru-RU" sz="2000" b="1" dirty="0">
              <a:solidFill>
                <a:srgbClr val="070FB1"/>
              </a:solidFill>
            </a:endParaRPr>
          </a:p>
        </c:rich>
      </c:tx>
      <c:layout>
        <c:manualLayout>
          <c:xMode val="edge"/>
          <c:yMode val="edge"/>
          <c:x val="0.11053767229418246"/>
          <c:y val="3.754007106995607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4F-4C06-8048-B6EE86547BDC}"/>
              </c:ext>
            </c:extLst>
          </c:dPt>
          <c:dPt>
            <c:idx val="1"/>
            <c:spPr>
              <a:solidFill>
                <a:srgbClr val="E7E6E6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F-4C06-8048-B6EE86547BDC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4F-4C06-8048-B6EE86547BDC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4F-4C06-8048-B6EE86547B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'Учитель школьная команда'!$G$3:$G$6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'Учитель школьная команда'!$H$3:$H$6</c:f>
              <c:numCache>
                <c:formatCode>0%</c:formatCode>
                <c:ptCount val="4"/>
                <c:pt idx="0">
                  <c:v>0.12000000000000001</c:v>
                </c:pt>
                <c:pt idx="1">
                  <c:v>0.14000000000000001</c:v>
                </c:pt>
                <c:pt idx="2">
                  <c:v>0.68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4F-4C06-8048-B6EE86547BDC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Образовательная</a:t>
            </a:r>
            <a:r>
              <a:rPr lang="ru-RU" baseline="0"/>
              <a:t>  среда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070FB1"/>
                </a:solidFill>
              </a:rPr>
              <a:t>Учитель</a:t>
            </a:r>
            <a:r>
              <a:rPr lang="ru-RU" sz="2000" b="1" baseline="0" dirty="0" smtClean="0">
                <a:solidFill>
                  <a:srgbClr val="070FB1"/>
                </a:solidFill>
              </a:rPr>
              <a:t>. Школьная команда     </a:t>
            </a:r>
            <a:endParaRPr lang="ru-RU" sz="2000" b="1" dirty="0">
              <a:solidFill>
                <a:srgbClr val="070FB1"/>
              </a:solidFill>
            </a:endParaRPr>
          </a:p>
        </c:rich>
      </c:tx>
      <c:layout>
        <c:manualLayout>
          <c:xMode val="edge"/>
          <c:yMode val="edge"/>
          <c:x val="6.4798866615765824E-2"/>
          <c:y val="5.046673545075691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4F-4C06-8048-B6EE86547BDC}"/>
              </c:ext>
            </c:extLst>
          </c:dPt>
          <c:dPt>
            <c:idx val="1"/>
            <c:spPr>
              <a:solidFill>
                <a:srgbClr val="E7E6E6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F-4C06-8048-B6EE86547BDC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4F-4C06-8048-B6EE86547BDC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4F-4C06-8048-B6EE86547B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'Учитель школьная команда'!$G$3:$G$6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'Учитель школьная команда'!$H$3:$H$6</c:f>
              <c:numCache>
                <c:formatCode>0%</c:formatCode>
                <c:ptCount val="4"/>
                <c:pt idx="0">
                  <c:v>0.12000000000000001</c:v>
                </c:pt>
                <c:pt idx="1">
                  <c:v>0.14000000000000001</c:v>
                </c:pt>
                <c:pt idx="2">
                  <c:v>0.68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4F-4C06-8048-B6EE86547BD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345787711496413E-2"/>
          <c:y val="0.88767539482805879"/>
          <c:w val="0.62597809307825358"/>
          <c:h val="6.816956477069263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Образовательная</a:t>
            </a:r>
            <a:r>
              <a:rPr lang="ru-RU" baseline="0"/>
              <a:t>  среда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Учитель</a:t>
            </a:r>
            <a:r>
              <a:rPr lang="ru-RU" baseline="0" dirty="0" smtClean="0"/>
              <a:t>. Школьная команда</a:t>
            </a:r>
            <a:endParaRPr lang="ru-RU" dirty="0"/>
          </a:p>
        </c:rich>
      </c:tx>
      <c:layout>
        <c:manualLayout>
          <c:xMode val="edge"/>
          <c:yMode val="edge"/>
          <c:x val="0.1105376722941824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>
        <c:manualLayout>
          <c:xMode val="edge"/>
          <c:yMode val="edge"/>
          <c:x val="0.32056933508311469"/>
          <c:y val="3.703703703703704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Учитель</a:t>
            </a:r>
            <a:r>
              <a:rPr lang="ru-RU" baseline="0" dirty="0" smtClean="0"/>
              <a:t>. Школьная команда</a:t>
            </a:r>
            <a:endParaRPr lang="ru-RU" dirty="0"/>
          </a:p>
        </c:rich>
      </c:tx>
      <c:layout>
        <c:manualLayout>
          <c:xMode val="edge"/>
          <c:yMode val="edge"/>
          <c:x val="0.1105376722941824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</a:t>
            </a:r>
            <a:r>
              <a:rPr lang="ru-RU" sz="1600" b="1" baseline="0" dirty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среда</a:t>
            </a:r>
            <a:endParaRPr lang="ru-RU" sz="1600" b="1" dirty="0">
              <a:solidFill>
                <a:srgbClr val="070F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82-43A7-BED6-04C994560436}"/>
              </c:ext>
            </c:extLst>
          </c:dPt>
          <c:dPt>
            <c:idx val="1"/>
            <c:spPr>
              <a:solidFill>
                <a:srgbClr val="E7E6E6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82-43A7-BED6-04C994560436}"/>
              </c:ext>
            </c:extLst>
          </c:dPt>
          <c:dPt>
            <c:idx val="2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82-43A7-BED6-04C994560436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82-43A7-BED6-04C9945604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'Образовательная среда'!$M$2:$M$5</c:f>
              <c:strCache>
                <c:ptCount val="4"/>
                <c:pt idx="0">
                  <c:v>ниже базового 14</c:v>
                </c:pt>
                <c:pt idx="1">
                  <c:v>базовый 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'Образовательная среда'!$N$2:$N$5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8.0000000000000016E-2</c:v>
                </c:pt>
                <c:pt idx="2">
                  <c:v>0.34</c:v>
                </c:pt>
                <c:pt idx="3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82-43A7-BED6-04C994560436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>
        <c:manualLayout>
          <c:xMode val="edge"/>
          <c:yMode val="edge"/>
          <c:x val="0.32056933508311469"/>
          <c:y val="3.703703703703704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2060"/>
                </a:solidFill>
              </a:rPr>
              <a:t>Процент</a:t>
            </a:r>
            <a:r>
              <a:rPr lang="ru-RU" b="1" baseline="0" dirty="0">
                <a:solidFill>
                  <a:srgbClr val="002060"/>
                </a:solidFill>
              </a:rPr>
              <a:t> 00, прошедших </a:t>
            </a:r>
            <a:r>
              <a:rPr lang="ru-RU" b="1" baseline="0" dirty="0" smtClean="0">
                <a:solidFill>
                  <a:srgbClr val="002060"/>
                </a:solidFill>
              </a:rPr>
              <a:t>самодиагностику </a:t>
            </a:r>
            <a:endParaRPr lang="ru-RU" b="1" dirty="0">
              <a:solidFill>
                <a:srgbClr val="002060"/>
              </a:solidFill>
            </a:endParaRPr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Лист1!$A$2:$A$18</c:f>
              <c:strCache>
                <c:ptCount val="17"/>
                <c:pt idx="0">
                  <c:v>г. Аргун</c:v>
                </c:pt>
                <c:pt idx="1">
                  <c:v>г. Грозный</c:v>
                </c:pt>
                <c:pt idx="2">
                  <c:v>Ачхой-Мартановский муниципальный район</c:v>
                </c:pt>
                <c:pt idx="3">
                  <c:v>Веденский муниципальный район</c:v>
                </c:pt>
                <c:pt idx="4">
                  <c:v>Грозненский муниципальный район</c:v>
                </c:pt>
                <c:pt idx="5">
                  <c:v>Гудермесский муниципальный район</c:v>
                </c:pt>
                <c:pt idx="6">
                  <c:v>Итум-Калинский муниципальный район</c:v>
                </c:pt>
                <c:pt idx="7">
                  <c:v>Курчалоевский муниципальный район</c:v>
                </c:pt>
                <c:pt idx="8">
                  <c:v>Надтеречный муниципальный район</c:v>
                </c:pt>
                <c:pt idx="9">
                  <c:v>Наурский муниципальный район</c:v>
                </c:pt>
                <c:pt idx="10">
                  <c:v>Ножай-Юртовский муниципальный район</c:v>
                </c:pt>
                <c:pt idx="11">
                  <c:v>Серноводский муниципальный район</c:v>
                </c:pt>
                <c:pt idx="12">
                  <c:v>Урус-Мартановский муниципальный район</c:v>
                </c:pt>
                <c:pt idx="13">
                  <c:v>Шалинский муниципальный район</c:v>
                </c:pt>
                <c:pt idx="14">
                  <c:v>Шаройский муниципальный район</c:v>
                </c:pt>
                <c:pt idx="15">
                  <c:v>Шатойский муниципальный район</c:v>
                </c:pt>
                <c:pt idx="16">
                  <c:v>Шелковской муниципальный район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84</c:v>
                </c:pt>
                <c:pt idx="1">
                  <c:v>97</c:v>
                </c:pt>
                <c:pt idx="2">
                  <c:v>82</c:v>
                </c:pt>
                <c:pt idx="3">
                  <c:v>100</c:v>
                </c:pt>
                <c:pt idx="4">
                  <c:v>14</c:v>
                </c:pt>
                <c:pt idx="5">
                  <c:v>88</c:v>
                </c:pt>
                <c:pt idx="6">
                  <c:v>87</c:v>
                </c:pt>
                <c:pt idx="7">
                  <c:v>95</c:v>
                </c:pt>
                <c:pt idx="8">
                  <c:v>91</c:v>
                </c:pt>
                <c:pt idx="9">
                  <c:v>87</c:v>
                </c:pt>
                <c:pt idx="10">
                  <c:v>92</c:v>
                </c:pt>
                <c:pt idx="11">
                  <c:v>88</c:v>
                </c:pt>
                <c:pt idx="12">
                  <c:v>17</c:v>
                </c:pt>
                <c:pt idx="13">
                  <c:v>78</c:v>
                </c:pt>
                <c:pt idx="14">
                  <c:v>100</c:v>
                </c:pt>
                <c:pt idx="15">
                  <c:v>84</c:v>
                </c:pt>
                <c:pt idx="16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DD-42AF-8BD9-B019B2A9AA4E}"/>
            </c:ext>
          </c:extLst>
        </c:ser>
        <c:dLbls>
          <c:showVal val="1"/>
        </c:dLbls>
        <c:shape val="box"/>
        <c:axId val="91110784"/>
        <c:axId val="92062848"/>
        <c:axId val="0"/>
      </c:bar3DChart>
      <c:catAx>
        <c:axId val="9111078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2062848"/>
        <c:crosses val="autoZero"/>
        <c:auto val="1"/>
        <c:lblAlgn val="ctr"/>
        <c:lblOffset val="100"/>
      </c:catAx>
      <c:valAx>
        <c:axId val="9206284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1110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Учитель</a:t>
            </a:r>
            <a:r>
              <a:rPr lang="ru-RU" baseline="0" dirty="0" smtClean="0"/>
              <a:t>. Школьная команда</a:t>
            </a:r>
            <a:endParaRPr lang="ru-RU" dirty="0"/>
          </a:p>
        </c:rich>
      </c:tx>
      <c:layout>
        <c:manualLayout>
          <c:xMode val="edge"/>
          <c:yMode val="edge"/>
          <c:x val="0.1105376722941824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Образовательная</a:t>
            </a:r>
            <a:r>
              <a:rPr lang="ru-RU" baseline="0"/>
              <a:t>  среда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</a:t>
            </a:r>
            <a:r>
              <a:rPr lang="ru-RU" b="1" baseline="0" dirty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</a:t>
            </a:r>
            <a:endParaRPr lang="ru-RU" b="1" dirty="0">
              <a:solidFill>
                <a:srgbClr val="070F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EA-4AAD-BC4E-8AAA10058B65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EA-4AAD-BC4E-8AAA10058B65}"/>
              </c:ext>
            </c:extLst>
          </c:dPt>
          <c:dPt>
            <c:idx val="2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EA-4AAD-BC4E-8AAA10058B65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EA-4AAD-BC4E-8AAA10058B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'Школьный климат'!$G$4:$G$7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'Школьный климат'!$H$4:$H$7</c:f>
              <c:numCache>
                <c:formatCode>0%</c:formatCode>
                <c:ptCount val="4"/>
                <c:pt idx="0">
                  <c:v>0.1</c:v>
                </c:pt>
                <c:pt idx="1">
                  <c:v>0.36000000000000004</c:v>
                </c:pt>
                <c:pt idx="2">
                  <c:v>0.38000000000000006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EA-4AAD-BC4E-8AAA10058B6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>
        <c:manualLayout>
          <c:xMode val="edge"/>
          <c:yMode val="edge"/>
          <c:x val="0.32056933508311469"/>
          <c:y val="3.703703703703704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Учитель</a:t>
            </a:r>
            <a:r>
              <a:rPr lang="ru-RU" baseline="0" dirty="0" smtClean="0"/>
              <a:t>. Школьная команда</a:t>
            </a:r>
            <a:endParaRPr lang="ru-RU" dirty="0"/>
          </a:p>
        </c:rich>
      </c:tx>
      <c:layout>
        <c:manualLayout>
          <c:xMode val="edge"/>
          <c:yMode val="edge"/>
          <c:x val="0.1105376722941824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Учитель</a:t>
            </a:r>
            <a:r>
              <a:rPr lang="ru-RU" baseline="0" dirty="0" smtClean="0"/>
              <a:t>. Школьная команда</a:t>
            </a:r>
            <a:endParaRPr lang="ru-RU" dirty="0"/>
          </a:p>
        </c:rich>
      </c:tx>
      <c:layout>
        <c:manualLayout>
          <c:xMode val="edge"/>
          <c:yMode val="edge"/>
          <c:x val="3.04114743199854E-4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34F-4C06-8048-B6EE86547BDC}"/>
              </c:ext>
            </c:extLst>
          </c:dPt>
          <c:dPt>
            <c:idx val="1"/>
            <c:spPr>
              <a:solidFill>
                <a:srgbClr val="E7E6E6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34F-4C06-8048-B6EE86547BDC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34F-4C06-8048-B6EE86547BDC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34F-4C06-8048-B6EE86547B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'Учитель школьная команда'!$G$3:$G$6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'Учитель школьная команда'!$H$3:$H$6</c:f>
              <c:numCache>
                <c:formatCode>0%</c:formatCode>
                <c:ptCount val="4"/>
                <c:pt idx="0">
                  <c:v>0.12000000000000001</c:v>
                </c:pt>
                <c:pt idx="1">
                  <c:v>0.14000000000000001</c:v>
                </c:pt>
                <c:pt idx="2">
                  <c:v>0.68</c:v>
                </c:pt>
                <c:pt idx="3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34F-4C06-8048-B6EE86547BDC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legend>
      <c:legendPos val="r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Образовательная</a:t>
            </a:r>
            <a:r>
              <a:rPr lang="ru-RU" baseline="0"/>
              <a:t>  среда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Школьный</a:t>
            </a:r>
            <a:r>
              <a:rPr lang="ru-RU" b="1" baseline="0" dirty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климат</a:t>
            </a:r>
            <a:endParaRPr lang="ru-RU" b="1" dirty="0">
              <a:solidFill>
                <a:srgbClr val="070F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EA-4AAD-BC4E-8AAA10058B65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EA-4AAD-BC4E-8AAA10058B65}"/>
              </c:ext>
            </c:extLst>
          </c:dPt>
          <c:dPt>
            <c:idx val="2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EA-4AAD-BC4E-8AAA10058B65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EA-4AAD-BC4E-8AAA10058B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'Школьный климат'!$G$4:$G$7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'Школьный климат'!$H$4:$H$7</c:f>
              <c:numCache>
                <c:formatCode>0%</c:formatCode>
                <c:ptCount val="4"/>
                <c:pt idx="0">
                  <c:v>0.1</c:v>
                </c:pt>
                <c:pt idx="1">
                  <c:v>0.36000000000000004</c:v>
                </c:pt>
                <c:pt idx="2">
                  <c:v>0.38000000000000006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EA-4AAD-BC4E-8AAA10058B6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>
        <c:manualLayout>
          <c:xMode val="edge"/>
          <c:yMode val="edge"/>
          <c:x val="0.32056933508311469"/>
          <c:y val="3.703703703703704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Учитель</a:t>
            </a:r>
            <a:r>
              <a:rPr lang="ru-RU" baseline="0" dirty="0" smtClean="0"/>
              <a:t>. Школьная команда</a:t>
            </a:r>
            <a:endParaRPr lang="ru-RU" dirty="0"/>
          </a:p>
        </c:rich>
      </c:tx>
      <c:layout>
        <c:manualLayout>
          <c:xMode val="edge"/>
          <c:yMode val="edge"/>
          <c:x val="0.1105376722941824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Образовательная</a:t>
            </a:r>
            <a:r>
              <a:rPr lang="ru-RU" baseline="0"/>
              <a:t>  среда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Образовательная</a:t>
            </a:r>
            <a:r>
              <a:rPr lang="ru-RU" baseline="0"/>
              <a:t>  среда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482-43A7-BED6-04C994560436}"/>
              </c:ext>
            </c:extLst>
          </c:dPt>
          <c:dPt>
            <c:idx val="1"/>
            <c:spPr>
              <a:solidFill>
                <a:srgbClr val="E7E6E6">
                  <a:lumMod val="9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482-43A7-BED6-04C994560436}"/>
              </c:ext>
            </c:extLst>
          </c:dPt>
          <c:dPt>
            <c:idx val="2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482-43A7-BED6-04C994560436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482-43A7-BED6-04C99456043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'Образовательная среда'!$M$2:$M$5</c:f>
              <c:strCache>
                <c:ptCount val="4"/>
                <c:pt idx="0">
                  <c:v>ниже базового 14</c:v>
                </c:pt>
                <c:pt idx="1">
                  <c:v>базовый 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'Образовательная среда'!$N$2:$N$5</c:f>
              <c:numCache>
                <c:formatCode>0%</c:formatCode>
                <c:ptCount val="4"/>
                <c:pt idx="0">
                  <c:v>3.0000000000000002E-2</c:v>
                </c:pt>
                <c:pt idx="1">
                  <c:v>8.0000000000000016E-2</c:v>
                </c:pt>
                <c:pt idx="2">
                  <c:v>0.34</c:v>
                </c:pt>
                <c:pt idx="3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482-43A7-BED6-04C994560436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>
        <c:manualLayout>
          <c:xMode val="edge"/>
          <c:yMode val="edge"/>
          <c:x val="0.32056933508311469"/>
          <c:y val="3.703703703703704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Знание</a:t>
            </a:r>
          </a:p>
        </c:rich>
      </c:tx>
      <c:layout>
        <c:manualLayout>
          <c:xMode val="edge"/>
          <c:yMode val="edge"/>
          <c:x val="0.30668044619422585"/>
          <c:y val="2.31481481481481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10-43EE-84EF-C17884374CA5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10-43EE-84EF-C17884374CA5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10-43EE-84EF-C17884374CA5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10-43EE-84EF-C17884374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Знание!$G$3:$G$6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Знание!$H$3:$H$6</c:f>
              <c:numCache>
                <c:formatCode>0%</c:formatCode>
                <c:ptCount val="4"/>
                <c:pt idx="0">
                  <c:v>0.15000000000000002</c:v>
                </c:pt>
                <c:pt idx="1">
                  <c:v>0.14000000000000001</c:v>
                </c:pt>
                <c:pt idx="2">
                  <c:v>0.58000000000000007</c:v>
                </c:pt>
                <c:pt idx="3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10-43EE-84EF-C17884374CA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/>
              <a:t>Учитель</a:t>
            </a:r>
            <a:r>
              <a:rPr lang="ru-RU" baseline="0" dirty="0" smtClean="0"/>
              <a:t>. Школьная команда</a:t>
            </a:r>
            <a:endParaRPr lang="ru-RU" dirty="0"/>
          </a:p>
        </c:rich>
      </c:tx>
      <c:layout>
        <c:manualLayout>
          <c:xMode val="edge"/>
          <c:yMode val="edge"/>
          <c:x val="0.11053767229418246"/>
          <c:y val="0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Образовательная</a:t>
            </a:r>
            <a:r>
              <a:rPr lang="ru-RU" baseline="0"/>
              <a:t>  среда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>
        <c:manualLayout>
          <c:xMode val="edge"/>
          <c:yMode val="edge"/>
          <c:x val="0.32056933508311469"/>
          <c:y val="3.703703703703704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Школьный</a:t>
            </a:r>
            <a:r>
              <a:rPr lang="ru-RU" baseline="0"/>
              <a:t> климат</a:t>
            </a:r>
            <a:endParaRPr lang="ru-RU"/>
          </a:p>
        </c:rich>
      </c:tx>
      <c:layout>
        <c:manualLayout>
          <c:xMode val="edge"/>
          <c:yMode val="edge"/>
          <c:x val="0.23754002529954887"/>
          <c:y val="2.2052583256098639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EA-4AAD-BC4E-8AAA10058B65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EA-4AAD-BC4E-8AAA10058B65}"/>
              </c:ext>
            </c:extLst>
          </c:dPt>
          <c:dPt>
            <c:idx val="2"/>
            <c:spPr>
              <a:solidFill>
                <a:srgbClr val="5B9BD5">
                  <a:lumMod val="60000"/>
                  <a:lumOff val="4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EA-4AAD-BC4E-8AAA10058B65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EA-4AAD-BC4E-8AAA10058B6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'Школьный климат'!$G$4:$G$7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'Школьный климат'!$H$4:$H$7</c:f>
              <c:numCache>
                <c:formatCode>0%</c:formatCode>
                <c:ptCount val="4"/>
                <c:pt idx="0">
                  <c:v>0.1</c:v>
                </c:pt>
                <c:pt idx="1">
                  <c:v>0.36000000000000004</c:v>
                </c:pt>
                <c:pt idx="2">
                  <c:v>0.38000000000000006</c:v>
                </c:pt>
                <c:pt idx="3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7EA-4AAD-BC4E-8AAA10058B65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Знание</a:t>
            </a:r>
          </a:p>
        </c:rich>
      </c:tx>
      <c:layout>
        <c:manualLayout>
          <c:xMode val="edge"/>
          <c:yMode val="edge"/>
          <c:x val="0.42386673163344901"/>
          <c:y val="4.3052238732870347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10-43EE-84EF-C17884374CA5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510-43EE-84EF-C17884374CA5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510-43EE-84EF-C17884374CA5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510-43EE-84EF-C17884374CA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Знание!$G$3:$G$6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Знание!$H$3:$H$6</c:f>
              <c:numCache>
                <c:formatCode>0%</c:formatCode>
                <c:ptCount val="4"/>
                <c:pt idx="0">
                  <c:v>0.15000000000000002</c:v>
                </c:pt>
                <c:pt idx="1">
                  <c:v>0.14000000000000001</c:v>
                </c:pt>
                <c:pt idx="2">
                  <c:v>0.58000000000000007</c:v>
                </c:pt>
                <c:pt idx="3">
                  <c:v>0.12000000000000001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510-43EE-84EF-C17884374CA5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Профориентация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Творчество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530478537388571E-2"/>
          <c:y val="0.87403405991663852"/>
          <c:w val="0.8464450860207785"/>
          <c:h val="8.903370056470183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Воспитание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89-4EE4-BD08-79863ADEA1D3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89-4EE4-BD08-79863ADEA1D3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89-4EE4-BD08-79863ADEA1D3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89-4EE4-BD08-79863ADEA1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Воспитание!$G$3:$G$6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Воспитание!$H$3:$H$6</c:f>
              <c:numCache>
                <c:formatCode>0%</c:formatCode>
                <c:ptCount val="4"/>
                <c:pt idx="0">
                  <c:v>4.0000000000000008E-2</c:v>
                </c:pt>
                <c:pt idx="1">
                  <c:v>7.0000000000000021E-2</c:v>
                </c:pt>
                <c:pt idx="2">
                  <c:v>0.70000000000000007</c:v>
                </c:pt>
                <c:pt idx="3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89-4EE4-BD08-79863ADEA1D3}"/>
            </c:ext>
          </c:extLst>
        </c:ser>
        <c:dLbls/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Здоровье</a:t>
            </a:r>
          </a:p>
        </c:rich>
      </c:tx>
      <c:layout>
        <c:manualLayout>
          <c:xMode val="edge"/>
          <c:yMode val="edge"/>
          <c:x val="0.32056933508311469"/>
          <c:y val="3.703703703703704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explosion val="1"/>
          <c:dPt>
            <c:idx val="0"/>
            <c:spPr>
              <a:solidFill>
                <a:srgbClr val="F496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3E-4CC6-BE91-236A80F6522C}"/>
              </c:ext>
            </c:extLst>
          </c:dPt>
          <c:dPt>
            <c:idx val="1"/>
            <c:spPr>
              <a:solidFill>
                <a:srgbClr val="E7E6E6">
                  <a:lumMod val="75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3E-4CC6-BE91-236A80F6522C}"/>
              </c:ext>
            </c:extLst>
          </c:dPt>
          <c:dPt>
            <c:idx val="2"/>
            <c:spPr>
              <a:solidFill>
                <a:srgbClr val="5B9BD5">
                  <a:lumMod val="40000"/>
                  <a:lumOff val="60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3E-4CC6-BE91-236A80F6522C}"/>
              </c:ext>
            </c:extLst>
          </c:dPt>
          <c:dPt>
            <c:idx val="3"/>
            <c:spPr>
              <a:solidFill>
                <a:srgbClr val="6F76F9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3E-4CC6-BE91-236A80F652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Здоровье!$G$3:$G$6</c:f>
              <c:strCache>
                <c:ptCount val="4"/>
                <c:pt idx="0">
                  <c:v>ниже базового</c:v>
                </c:pt>
                <c:pt idx="1">
                  <c:v>базовый</c:v>
                </c:pt>
                <c:pt idx="2">
                  <c:v>средний</c:v>
                </c:pt>
                <c:pt idx="3">
                  <c:v>высокий</c:v>
                </c:pt>
              </c:strCache>
            </c:strRef>
          </c:cat>
          <c:val>
            <c:numRef>
              <c:f>Здоровье!$H$3:$H$6</c:f>
              <c:numCache>
                <c:formatCode>0%</c:formatCode>
                <c:ptCount val="4"/>
                <c:pt idx="0">
                  <c:v>2.0000000000000004E-2</c:v>
                </c:pt>
                <c:pt idx="1">
                  <c:v>0.22</c:v>
                </c:pt>
                <c:pt idx="2">
                  <c:v>0.73000000000000009</c:v>
                </c:pt>
                <c:pt idx="3">
                  <c:v>1.0000000000000002E-2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3E-4CC6-BE91-236A80F6522C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0085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Автор и дата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Автор и дата</a:t>
            </a:r>
          </a:p>
        </p:txBody>
      </p:sp>
      <p:sp>
        <p:nvSpPr>
          <p:cNvPr id="12" name="Заголовок презентации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Заголовок презентации</a:t>
            </a:r>
          </a:p>
        </p:txBody>
      </p:sp>
      <p:sp>
        <p:nvSpPr>
          <p:cNvPr id="1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Подзаголовок презентации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5763269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988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053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5002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pPr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5.xml"/><Relationship Id="rId3" Type="http://schemas.openxmlformats.org/officeDocument/2006/relationships/chart" Target="../charts/chart50.xml"/><Relationship Id="rId7" Type="http://schemas.openxmlformats.org/officeDocument/2006/relationships/chart" Target="../charts/chart54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3.xml"/><Relationship Id="rId5" Type="http://schemas.openxmlformats.org/officeDocument/2006/relationships/chart" Target="../charts/chart52.xml"/><Relationship Id="rId4" Type="http://schemas.openxmlformats.org/officeDocument/2006/relationships/chart" Target="../charts/chart51.xml"/><Relationship Id="rId9" Type="http://schemas.openxmlformats.org/officeDocument/2006/relationships/chart" Target="../charts/chart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3.xml"/><Relationship Id="rId3" Type="http://schemas.openxmlformats.org/officeDocument/2006/relationships/chart" Target="../charts/chart58.xml"/><Relationship Id="rId7" Type="http://schemas.openxmlformats.org/officeDocument/2006/relationships/chart" Target="../charts/chart62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1.xml"/><Relationship Id="rId5" Type="http://schemas.openxmlformats.org/officeDocument/2006/relationships/chart" Target="../charts/chart60.xml"/><Relationship Id="rId4" Type="http://schemas.openxmlformats.org/officeDocument/2006/relationships/chart" Target="../charts/chart59.xml"/><Relationship Id="rId9" Type="http://schemas.openxmlformats.org/officeDocument/2006/relationships/chart" Target="../charts/chart6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1.xml"/><Relationship Id="rId3" Type="http://schemas.openxmlformats.org/officeDocument/2006/relationships/chart" Target="../charts/chart66.xml"/><Relationship Id="rId7" Type="http://schemas.openxmlformats.org/officeDocument/2006/relationships/chart" Target="../charts/chart70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9.xml"/><Relationship Id="rId5" Type="http://schemas.openxmlformats.org/officeDocument/2006/relationships/chart" Target="../charts/chart68.xml"/><Relationship Id="rId4" Type="http://schemas.openxmlformats.org/officeDocument/2006/relationships/chart" Target="../charts/chart67.xml"/><Relationship Id="rId9" Type="http://schemas.openxmlformats.org/officeDocument/2006/relationships/chart" Target="../charts/char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1.xml"/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Relationship Id="rId9" Type="http://schemas.openxmlformats.org/officeDocument/2006/relationships/chart" Target="../charts/char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6.xml"/><Relationship Id="rId3" Type="http://schemas.openxmlformats.org/officeDocument/2006/relationships/chart" Target="../charts/chart21.xml"/><Relationship Id="rId7" Type="http://schemas.openxmlformats.org/officeDocument/2006/relationships/chart" Target="../charts/chart25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28.xml"/><Relationship Id="rId7" Type="http://schemas.openxmlformats.org/officeDocument/2006/relationships/chart" Target="../charts/chart32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9.xml"/><Relationship Id="rId3" Type="http://schemas.openxmlformats.org/officeDocument/2006/relationships/chart" Target="../charts/chart34.xml"/><Relationship Id="rId7" Type="http://schemas.openxmlformats.org/officeDocument/2006/relationships/chart" Target="../charts/chart38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7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Relationship Id="rId9" Type="http://schemas.openxmlformats.org/officeDocument/2006/relationships/chart" Target="../charts/chart4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7.xml"/><Relationship Id="rId3" Type="http://schemas.openxmlformats.org/officeDocument/2006/relationships/chart" Target="../charts/chart42.xml"/><Relationship Id="rId7" Type="http://schemas.openxmlformats.org/officeDocument/2006/relationships/chart" Target="../charts/chart46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5.xml"/><Relationship Id="rId5" Type="http://schemas.openxmlformats.org/officeDocument/2006/relationships/chart" Target="../charts/chart44.xml"/><Relationship Id="rId4" Type="http://schemas.openxmlformats.org/officeDocument/2006/relationships/chart" Target="../charts/chart43.xml"/><Relationship Id="rId9" Type="http://schemas.openxmlformats.org/officeDocument/2006/relationships/chart" Target="../charts/char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Фигура">
            <a:extLst>
              <a:ext uri="{FF2B5EF4-FFF2-40B4-BE49-F238E27FC236}">
                <a16:creationId xmlns:a16="http://schemas.microsoft.com/office/drawing/2014/main" xmlns="" id="{23699C75-E849-BFBE-7CF2-4F03FE8DF2E8}"/>
              </a:ext>
            </a:extLst>
          </p:cNvPr>
          <p:cNvSpPr/>
          <p:nvPr/>
        </p:nvSpPr>
        <p:spPr>
          <a:xfrm>
            <a:off x="1216563" y="-58448"/>
            <a:ext cx="12367551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sz="1600" dirty="0">
              <a:solidFill>
                <a:srgbClr val="5E5E5E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2" name="Фигура"/>
          <p:cNvSpPr/>
          <p:nvPr/>
        </p:nvSpPr>
        <p:spPr>
          <a:xfrm>
            <a:off x="-47767" y="-58447"/>
            <a:ext cx="10908812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6F76F9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2" name="Развитие  сегмента  зубных паст"/>
          <p:cNvSpPr txBox="1"/>
          <p:nvPr/>
        </p:nvSpPr>
        <p:spPr>
          <a:xfrm>
            <a:off x="560654" y="317961"/>
            <a:ext cx="7648637" cy="4557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>
              <a:lnSpc>
                <a:spcPct val="15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результататов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самодиагностики ОО</a:t>
            </a:r>
          </a:p>
          <a:p>
            <a:pPr>
              <a:lnSpc>
                <a:spcPct val="150000"/>
              </a:lnSpc>
              <a:defRPr sz="11600">
                <a:solidFill>
                  <a:schemeClr val="accent1">
                    <a:lumOff val="16847"/>
                  </a:schemeClr>
                </a:solidFill>
                <a:latin typeface="Muller Bold"/>
                <a:ea typeface="Muller Bold"/>
                <a:cs typeface="Muller Bold"/>
                <a:sym typeface="Muller Bold"/>
              </a:defRPr>
            </a:pP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«Школы </a:t>
            </a:r>
            <a:r>
              <a:rPr lang="ru-RU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России» в Чеченской Республике</a:t>
            </a:r>
            <a:endParaRPr lang="ru-RU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3" name="Еще больше  новых брендов"/>
          <p:cNvSpPr txBox="1"/>
          <p:nvPr/>
        </p:nvSpPr>
        <p:spPr>
          <a:xfrm>
            <a:off x="369580" y="6274705"/>
            <a:ext cx="51361" cy="297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>
              <a:lnSpc>
                <a:spcPct val="80000"/>
              </a:lnSpc>
              <a:defRPr sz="7000" spc="140">
                <a:solidFill>
                  <a:srgbClr val="FFFFFF"/>
                </a:solidFill>
                <a:latin typeface="Muller Light"/>
                <a:ea typeface="Muller Light"/>
                <a:cs typeface="Muller Light"/>
                <a:sym typeface="Muller Light"/>
              </a:defRPr>
            </a:pPr>
            <a:endParaRPr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C8C56BB-B611-4AA6-B8E1-0D1424230B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19570" y="99654"/>
            <a:ext cx="1692796" cy="156183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6639" y="574434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 smtClean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Болатбиева</a:t>
            </a:r>
            <a:r>
              <a:rPr lang="ru-RU" sz="2000" dirty="0" smtClean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А.Н., проректор по проектной</a:t>
            </a:r>
          </a:p>
          <a:p>
            <a:pPr algn="l"/>
            <a:r>
              <a:rPr lang="ru-RU" sz="2000" dirty="0" smtClean="0">
                <a:solidFill>
                  <a:srgbClr val="070FB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инновационной деятельности ГБУ ДПО «ИРО ЧР»</a:t>
            </a:r>
            <a:endParaRPr lang="ru-RU" sz="2000" dirty="0">
              <a:solidFill>
                <a:srgbClr val="070FB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892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7958492"/>
              </p:ext>
            </p:extLst>
          </p:nvPr>
        </p:nvGraphicFramePr>
        <p:xfrm>
          <a:off x="155013" y="658938"/>
          <a:ext cx="3110668" cy="20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907095"/>
              </p:ext>
            </p:extLst>
          </p:nvPr>
        </p:nvGraphicFramePr>
        <p:xfrm>
          <a:off x="-47361" y="2572325"/>
          <a:ext cx="3307223" cy="208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9596939"/>
              </p:ext>
            </p:extLst>
          </p:nvPr>
        </p:nvGraphicFramePr>
        <p:xfrm>
          <a:off x="8468354" y="316483"/>
          <a:ext cx="3920386" cy="269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5244356"/>
              </p:ext>
            </p:extLst>
          </p:nvPr>
        </p:nvGraphicFramePr>
        <p:xfrm>
          <a:off x="3621334" y="735936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8531191"/>
              </p:ext>
            </p:extLst>
          </p:nvPr>
        </p:nvGraphicFramePr>
        <p:xfrm>
          <a:off x="8328689" y="750667"/>
          <a:ext cx="3274392" cy="207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781924"/>
              </p:ext>
            </p:extLst>
          </p:nvPr>
        </p:nvGraphicFramePr>
        <p:xfrm>
          <a:off x="3614426" y="3727992"/>
          <a:ext cx="3613747" cy="23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237087"/>
              </p:ext>
            </p:extLst>
          </p:nvPr>
        </p:nvGraphicFramePr>
        <p:xfrm>
          <a:off x="5929626" y="2214559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33052469"/>
              </p:ext>
            </p:extLst>
          </p:nvPr>
        </p:nvGraphicFramePr>
        <p:xfrm>
          <a:off x="8018915" y="3657243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56169562"/>
              </p:ext>
            </p:extLst>
          </p:nvPr>
        </p:nvGraphicFramePr>
        <p:xfrm>
          <a:off x="155013" y="232924"/>
          <a:ext cx="8742424" cy="5741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64633">
                  <a:extLst>
                    <a:ext uri="{9D8B030D-6E8A-4147-A177-3AD203B41FA5}">
                      <a16:colId xmlns:a16="http://schemas.microsoft.com/office/drawing/2014/main" xmlns="" val="827791786"/>
                    </a:ext>
                  </a:extLst>
                </a:gridCol>
                <a:gridCol w="633046">
                  <a:extLst>
                    <a:ext uri="{9D8B030D-6E8A-4147-A177-3AD203B41FA5}">
                      <a16:colId xmlns:a16="http://schemas.microsoft.com/office/drawing/2014/main" xmlns="" val="563601746"/>
                    </a:ext>
                  </a:extLst>
                </a:gridCol>
                <a:gridCol w="544745">
                  <a:extLst>
                    <a:ext uri="{9D8B030D-6E8A-4147-A177-3AD203B41FA5}">
                      <a16:colId xmlns:a16="http://schemas.microsoft.com/office/drawing/2014/main" xmlns="" val="629475282"/>
                    </a:ext>
                  </a:extLst>
                </a:gridCol>
              </a:tblGrid>
              <a:tr h="47248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организации отдельного кабинета педагога-психолога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 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1,1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321164"/>
                  </a:ext>
                </a:extLst>
              </a:tr>
              <a:tr h="142856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психолого-педагогической помощи целевым группам обучающихся (испытывающим трудности в обучении; находящимся в трудной жизненной ситуации; детям-сиротам и детям, оставшимся без попечения родителей; обучающимся с ОВЗ и (или) инвалидностью; одаренным детям)(критический показатель)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1,2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9086542"/>
                  </a:ext>
                </a:extLst>
              </a:tr>
              <a:tr h="84618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психологически благоприятного школьного пространства для обучающихся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0,8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732039"/>
                  </a:ext>
                </a:extLst>
              </a:tr>
              <a:tr h="861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кабинете педагога-психолога оборудованных зон (помещений) для проведения индивидуальных и групповых консультаций, психологической разгрузки, коррекционно-развивающей работы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0,6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978116"/>
                  </a:ext>
                </a:extLst>
              </a:tr>
              <a:tr h="711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психологически благоприятного школьного пространства для педагогов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0,8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5380670"/>
                  </a:ext>
                </a:extLst>
              </a:tr>
              <a:tr h="711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травли в образовательной среде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7611259"/>
                  </a:ext>
                </a:extLst>
              </a:tr>
              <a:tr h="7111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девиантного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поведения обучающихся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1,3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854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806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7958492"/>
              </p:ext>
            </p:extLst>
          </p:nvPr>
        </p:nvGraphicFramePr>
        <p:xfrm>
          <a:off x="155013" y="658938"/>
          <a:ext cx="3110668" cy="20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907095"/>
              </p:ext>
            </p:extLst>
          </p:nvPr>
        </p:nvGraphicFramePr>
        <p:xfrm>
          <a:off x="-47361" y="2572325"/>
          <a:ext cx="3307223" cy="208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6834895"/>
              </p:ext>
            </p:extLst>
          </p:nvPr>
        </p:nvGraphicFramePr>
        <p:xfrm>
          <a:off x="-163085" y="4648892"/>
          <a:ext cx="3538673" cy="211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5244356"/>
              </p:ext>
            </p:extLst>
          </p:nvPr>
        </p:nvGraphicFramePr>
        <p:xfrm>
          <a:off x="3621334" y="735936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3859208"/>
              </p:ext>
            </p:extLst>
          </p:nvPr>
        </p:nvGraphicFramePr>
        <p:xfrm>
          <a:off x="8081780" y="658938"/>
          <a:ext cx="3274392" cy="207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45205669"/>
              </p:ext>
            </p:extLst>
          </p:nvPr>
        </p:nvGraphicFramePr>
        <p:xfrm>
          <a:off x="9241951" y="-39761"/>
          <a:ext cx="3613747" cy="23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237087"/>
              </p:ext>
            </p:extLst>
          </p:nvPr>
        </p:nvGraphicFramePr>
        <p:xfrm>
          <a:off x="5929626" y="2214559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9421208"/>
              </p:ext>
            </p:extLst>
          </p:nvPr>
        </p:nvGraphicFramePr>
        <p:xfrm>
          <a:off x="7824301" y="3817214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57878735"/>
              </p:ext>
            </p:extLst>
          </p:nvPr>
        </p:nvGraphicFramePr>
        <p:xfrm>
          <a:off x="107752" y="76913"/>
          <a:ext cx="10093569" cy="6595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6083">
                  <a:extLst>
                    <a:ext uri="{9D8B030D-6E8A-4147-A177-3AD203B41FA5}">
                      <a16:colId xmlns:a16="http://schemas.microsoft.com/office/drawing/2014/main" xmlns="" val="2286100522"/>
                    </a:ext>
                  </a:extLst>
                </a:gridCol>
                <a:gridCol w="548743">
                  <a:extLst>
                    <a:ext uri="{9D8B030D-6E8A-4147-A177-3AD203B41FA5}">
                      <a16:colId xmlns:a16="http://schemas.microsoft.com/office/drawing/2014/main" xmlns="" val="1976878518"/>
                    </a:ext>
                  </a:extLst>
                </a:gridCol>
                <a:gridCol w="548743">
                  <a:extLst>
                    <a:ext uri="{9D8B030D-6E8A-4147-A177-3AD203B41FA5}">
                      <a16:colId xmlns:a16="http://schemas.microsoft.com/office/drawing/2014/main" xmlns="" val="3533417182"/>
                    </a:ext>
                  </a:extLst>
                </a:gridCol>
              </a:tblGrid>
              <a:tr h="37601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учебно-исследовательской и проектной деятельности(критический показатель)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940443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учебных планов одного или нескольких профилей обучения и (или) индивидуальных учебных планов (критический показатель)</a:t>
                      </a:r>
                    </a:p>
                  </a:txBody>
                  <a:tcPr marL="9525" marR="9525" marT="9525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1,2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7320828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федеральных рабочих программ по учебным предметам (1‒11 классы) (критический показатель) (с 1 сентября 2023 года)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103806"/>
                  </a:ext>
                </a:extLst>
              </a:tr>
              <a:tr h="373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 учебниками и учебными пособиями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1,4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223861"/>
                  </a:ext>
                </a:extLst>
              </a:tr>
              <a:tr h="36593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электронных образовательных ресурсов (ЭОР) из федерального перечня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600888"/>
                  </a:ext>
                </a:extLst>
              </a:tr>
              <a:tr h="24869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Углубленное изучение отдельных предметов</a:t>
                      </a:r>
                    </a:p>
                  </a:txBody>
                  <a:tcPr marL="9525" marR="9525" marT="9525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0,5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434856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и соблюдение требований локального акта, регламентирующего формы, порядок, периодичность текущего контроля успеваемости и промежуточной аттестации обучающихся (критический показатель)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3466845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и соблюдение требований локального акта, регламентирующего внутреннюю систему оценки качества образования (критический показатель)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498133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Планирование оценочных процедур с учетом графиков проведения федеральных и региональных (при наличии) оценочных процедур (сводный график оценочных процедур размещен на официальном сайте школы)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4055562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выпускников 11 класса, получивших медаль За особые успехи в учении, которые набрали по одному из предметов ПО ВЫБОРУ на ЕГЭ менее 70 баллов (при реализации среднего общего образования)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56419329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Образовательная организация не входит в перечень образовательных организаций с признаками необъективных результатов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1,7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1496691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выпускников 9 класса, не получивших аттестаты об основном общем образовании, в общей численности выпускников 9 класса (за предыдущий учебный год)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2243567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выпускников 11 класса, не получивших аттестаты о среднем общем образовании, в общей численности выпускников 11 класса (за предыдущий учебный год)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8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39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7958492"/>
              </p:ext>
            </p:extLst>
          </p:nvPr>
        </p:nvGraphicFramePr>
        <p:xfrm>
          <a:off x="155013" y="658938"/>
          <a:ext cx="3110668" cy="20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907095"/>
              </p:ext>
            </p:extLst>
          </p:nvPr>
        </p:nvGraphicFramePr>
        <p:xfrm>
          <a:off x="-47361" y="2572325"/>
          <a:ext cx="3307223" cy="208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6834895"/>
              </p:ext>
            </p:extLst>
          </p:nvPr>
        </p:nvGraphicFramePr>
        <p:xfrm>
          <a:off x="-163085" y="4648892"/>
          <a:ext cx="3538673" cy="211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5244356"/>
              </p:ext>
            </p:extLst>
          </p:nvPr>
        </p:nvGraphicFramePr>
        <p:xfrm>
          <a:off x="3621334" y="735936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56615647"/>
              </p:ext>
            </p:extLst>
          </p:nvPr>
        </p:nvGraphicFramePr>
        <p:xfrm>
          <a:off x="8150397" y="660944"/>
          <a:ext cx="3274392" cy="207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11928885"/>
              </p:ext>
            </p:extLst>
          </p:nvPr>
        </p:nvGraphicFramePr>
        <p:xfrm>
          <a:off x="9328605" y="397740"/>
          <a:ext cx="3901481" cy="2552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237087"/>
              </p:ext>
            </p:extLst>
          </p:nvPr>
        </p:nvGraphicFramePr>
        <p:xfrm>
          <a:off x="5929626" y="2214559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4802888"/>
              </p:ext>
            </p:extLst>
          </p:nvPr>
        </p:nvGraphicFramePr>
        <p:xfrm>
          <a:off x="7824301" y="3747658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1502954"/>
              </p:ext>
            </p:extLst>
          </p:nvPr>
        </p:nvGraphicFramePr>
        <p:xfrm>
          <a:off x="0" y="51409"/>
          <a:ext cx="10445262" cy="64481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71671">
                  <a:extLst>
                    <a:ext uri="{9D8B030D-6E8A-4147-A177-3AD203B41FA5}">
                      <a16:colId xmlns:a16="http://schemas.microsoft.com/office/drawing/2014/main" xmlns="" val="2286100522"/>
                    </a:ext>
                  </a:extLst>
                </a:gridCol>
                <a:gridCol w="271537">
                  <a:extLst>
                    <a:ext uri="{9D8B030D-6E8A-4147-A177-3AD203B41FA5}">
                      <a16:colId xmlns:a16="http://schemas.microsoft.com/office/drawing/2014/main" xmlns="" val="1976878518"/>
                    </a:ext>
                  </a:extLst>
                </a:gridCol>
                <a:gridCol w="602054">
                  <a:extLst>
                    <a:ext uri="{9D8B030D-6E8A-4147-A177-3AD203B41FA5}">
                      <a16:colId xmlns:a16="http://schemas.microsoft.com/office/drawing/2014/main" xmlns="" val="2898235024"/>
                    </a:ext>
                  </a:extLst>
                </a:gridCol>
              </a:tblGrid>
              <a:tr h="36182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рабочих программ курсов внеурочной деятельности, в том числе курса Разговоры о важном (критический показатель)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7940443"/>
                  </a:ext>
                </a:extLst>
              </a:tr>
              <a:tr h="29893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во Всероссийской олимпиаде школьников</a:t>
                      </a:r>
                    </a:p>
                  </a:txBody>
                  <a:tcPr marL="9525" marR="9525" marT="9525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5108152"/>
                  </a:ext>
                </a:extLst>
              </a:tr>
              <a:tr h="32531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призеров этапов Всероссийской олимпиады школьников</a:t>
                      </a:r>
                    </a:p>
                  </a:txBody>
                  <a:tcPr marL="9525" marR="9525" marT="9525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07320828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форма реализации общеобразовательных программ (наличие договора(-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о сетевой форме реализации общеобразовательных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программ;наличие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общеобразовательных программ, реализуемых в сетевой форме)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0,6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52103806"/>
                  </a:ext>
                </a:extLst>
              </a:tr>
              <a:tr h="37309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(плана) мероприятий по обеспечению доступности и качества образования обучающихся с ОВЗ, с инвалидностью (или развития инклюзивного образования и т. п.)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0223861"/>
                  </a:ext>
                </a:extLst>
              </a:tr>
              <a:tr h="42497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Разработанность локальных актов (далее ‒ЛА) в части организации образования обучающихся с ОВЗ, с инвалидностью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1,6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600888"/>
                  </a:ext>
                </a:extLst>
              </a:tr>
              <a:tr h="42409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Кадровое обеспечение оказания психолого-педагогической и технической помощи обучающимся с ОВЗ, с инвалидностью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1,3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434856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Программно-методическое обеспечение обучения и воспитания по федеральным адаптированным образовательным программам (при наличии обучающихся с ОВЗ, с инвалидностью)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3466845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открытости, доступности информации об организации образования обучающихся с ОВЗ, с инвалидностью (за исключением персональной информации, в том числе о состоянии здоровья обучающихся)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3498133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Учебно-дидактическое обеспечение обучения и воспитания по федеральным адаптированным образовательным программам (при наличии обучающихся с ОВЗ и в соответствии с рекомендованными психолого-медико-педагогической комиссией вариантами адаптированных образовательных программ)</a:t>
                      </a:r>
                    </a:p>
                  </a:txBody>
                  <a:tcPr marL="9525" marR="9525" marT="9525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1,2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84055562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специальных технических средств обучения (далее ‒ТСО) индивидуального и коллективного пользования (при наличии в общеобразовательной организации обучающихся с ОВЗ, с инвалидностью)</a:t>
                      </a:r>
                    </a:p>
                  </a:txBody>
                  <a:tcPr marL="9525" marR="9525" marT="9525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6419329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электронных образовательных ресурсов и дистанционных образовательных технологий в образовании обучающихся с ОВЗ, с инвалидностью (при наличии обучающихся с ОВЗ, с инвалидностью)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51496691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профессионального развития и совершенствования профессиональных компетенций педагогических работников в части обучения и воспитания обучающимися с ОВЗ, с инвалидностью (за три последних года)</a:t>
                      </a:r>
                    </a:p>
                  </a:txBody>
                  <a:tcPr marL="9525" marR="9525" marT="9525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1,1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2243567"/>
                  </a:ext>
                </a:extLst>
              </a:tr>
              <a:tr h="49324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опыта образовательной организации в вопросах образования обучающихся с ОВЗ, с инвалидностью на семинарах, тренингах, конференциях и иных мероприятиях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0,9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1802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8976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6799" y="-42592"/>
            <a:ext cx="12568670" cy="69195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0676" y="-42592"/>
            <a:ext cx="12192000" cy="69195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ACDF2C-7B38-2AB6-F13D-C218587CDD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74692" y="1363497"/>
            <a:ext cx="629155" cy="574598"/>
          </a:xfrm>
          <a:prstGeom prst="rect">
            <a:avLst/>
          </a:prstGeom>
        </p:spPr>
      </p:pic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356370" y="18146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70FB1"/>
                </a:solidFill>
                <a:latin typeface="Arial Narrow" panose="020B0606020202030204" pitchFamily="34" charset="0"/>
              </a:rPr>
              <a:t>Итоги самодиагностики в рамках проекта «Школа </a:t>
            </a:r>
            <a:r>
              <a:rPr lang="ru-RU" sz="4000" b="1" i="1" dirty="0" err="1" smtClean="0">
                <a:solidFill>
                  <a:srgbClr val="070FB1"/>
                </a:solidFill>
                <a:latin typeface="Arial Narrow" panose="020B0606020202030204" pitchFamily="34" charset="0"/>
              </a:rPr>
              <a:t>Минпросвещения</a:t>
            </a:r>
            <a:r>
              <a:rPr lang="ru-RU" sz="4000" b="1" i="1" dirty="0" smtClean="0">
                <a:solidFill>
                  <a:srgbClr val="070FB1"/>
                </a:solidFill>
                <a:latin typeface="Arial Narrow" panose="020B0606020202030204" pitchFamily="34" charset="0"/>
              </a:rPr>
              <a:t> России»</a:t>
            </a:r>
            <a:endParaRPr lang="ru-RU" sz="4000" b="1" i="1" dirty="0">
              <a:solidFill>
                <a:srgbClr val="070FB1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175946" y="2050596"/>
            <a:ext cx="4824306" cy="3316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Прошли самодиагностику  </a:t>
            </a:r>
            <a:r>
              <a:rPr lang="ru-RU" b="1" dirty="0" smtClean="0">
                <a:solidFill>
                  <a:srgbClr val="C00000"/>
                </a:solidFill>
              </a:rPr>
              <a:t>(76,5 %)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Шестиугольник 9">
            <a:extLst>
              <a:ext uri="{FF2B5EF4-FFF2-40B4-BE49-F238E27FC236}">
                <a16:creationId xmlns:a16="http://schemas.microsoft.com/office/drawing/2014/main" xmlns="" id="{36AB0E54-544C-73A9-1593-FE3F443206C9}"/>
              </a:ext>
            </a:extLst>
          </p:cNvPr>
          <p:cNvSpPr/>
          <p:nvPr/>
        </p:nvSpPr>
        <p:spPr>
          <a:xfrm>
            <a:off x="4358307" y="4824677"/>
            <a:ext cx="973775" cy="800151"/>
          </a:xfrm>
          <a:prstGeom prst="hexagon">
            <a:avLst>
              <a:gd name="adj" fmla="val 30579"/>
              <a:gd name="vf" fmla="val 115470"/>
            </a:avLst>
          </a:prstGeom>
          <a:solidFill>
            <a:srgbClr val="1B3281"/>
          </a:solidFill>
          <a:ln w="50800">
            <a:solidFill>
              <a:srgbClr val="E3CE84"/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r>
              <a:rPr lang="ru-RU" sz="1600" b="1" dirty="0" smtClean="0">
                <a:solidFill>
                  <a:schemeClr val="bg1"/>
                </a:solidFill>
              </a:rPr>
              <a:t>97 школ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1" name="Шестиугольник 10">
            <a:extLst>
              <a:ext uri="{FF2B5EF4-FFF2-40B4-BE49-F238E27FC236}">
                <a16:creationId xmlns:a16="http://schemas.microsoft.com/office/drawing/2014/main" xmlns="" id="{36AB0E54-544C-73A9-1593-FE3F443206C9}"/>
              </a:ext>
            </a:extLst>
          </p:cNvPr>
          <p:cNvSpPr/>
          <p:nvPr/>
        </p:nvSpPr>
        <p:spPr>
          <a:xfrm>
            <a:off x="2939753" y="3743058"/>
            <a:ext cx="1067797" cy="886221"/>
          </a:xfrm>
          <a:prstGeom prst="hexagon">
            <a:avLst>
              <a:gd name="adj" fmla="val 30579"/>
              <a:gd name="vf" fmla="val 115470"/>
            </a:avLst>
          </a:prstGeom>
          <a:solidFill>
            <a:srgbClr val="1B3281"/>
          </a:solidFill>
          <a:ln w="50800">
            <a:solidFill>
              <a:srgbClr val="E3CE84"/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r>
              <a:rPr lang="ru-RU" sz="1600" b="1" dirty="0" smtClean="0">
                <a:solidFill>
                  <a:schemeClr val="bg1"/>
                </a:solidFill>
              </a:rPr>
              <a:t>170 школ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Шестиугольник 11">
            <a:extLst>
              <a:ext uri="{FF2B5EF4-FFF2-40B4-BE49-F238E27FC236}">
                <a16:creationId xmlns:a16="http://schemas.microsoft.com/office/drawing/2014/main" xmlns="" id="{36AB0E54-544C-73A9-1593-FE3F443206C9}"/>
              </a:ext>
            </a:extLst>
          </p:cNvPr>
          <p:cNvSpPr/>
          <p:nvPr/>
        </p:nvSpPr>
        <p:spPr>
          <a:xfrm>
            <a:off x="5681266" y="5792567"/>
            <a:ext cx="1026904" cy="805458"/>
          </a:xfrm>
          <a:prstGeom prst="hexagon">
            <a:avLst>
              <a:gd name="adj" fmla="val 30579"/>
              <a:gd name="vf" fmla="val 115470"/>
            </a:avLst>
          </a:prstGeom>
          <a:solidFill>
            <a:srgbClr val="1B3281"/>
          </a:solidFill>
          <a:ln w="50800">
            <a:solidFill>
              <a:srgbClr val="E3CE84"/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r>
              <a:rPr lang="ru-RU" sz="1600" b="1" dirty="0" smtClean="0">
                <a:solidFill>
                  <a:schemeClr val="bg1"/>
                </a:solidFill>
              </a:rPr>
              <a:t>122 школы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Шестиугольник 12">
            <a:extLst>
              <a:ext uri="{FF2B5EF4-FFF2-40B4-BE49-F238E27FC236}">
                <a16:creationId xmlns:a16="http://schemas.microsoft.com/office/drawing/2014/main" xmlns="" id="{36AB0E54-544C-73A9-1593-FE3F443206C9}"/>
              </a:ext>
            </a:extLst>
          </p:cNvPr>
          <p:cNvSpPr/>
          <p:nvPr/>
        </p:nvSpPr>
        <p:spPr>
          <a:xfrm>
            <a:off x="623843" y="1507026"/>
            <a:ext cx="1400697" cy="1247521"/>
          </a:xfrm>
          <a:prstGeom prst="hexagon">
            <a:avLst>
              <a:gd name="adj" fmla="val 30579"/>
              <a:gd name="vf" fmla="val 115470"/>
            </a:avLst>
          </a:prstGeom>
          <a:solidFill>
            <a:srgbClr val="1B3281"/>
          </a:solidFill>
          <a:ln w="50800">
            <a:solidFill>
              <a:srgbClr val="E3CE84"/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r>
              <a:rPr lang="ru-RU" b="1" dirty="0" smtClean="0">
                <a:solidFill>
                  <a:schemeClr val="bg1"/>
                </a:solidFill>
              </a:rPr>
              <a:t>404 школы</a:t>
            </a:r>
          </a:p>
          <a:p>
            <a:pPr algn="ctr" defTabSz="412750" hangingPunct="0"/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4" name="Шестиугольник 13">
            <a:extLst>
              <a:ext uri="{FF2B5EF4-FFF2-40B4-BE49-F238E27FC236}">
                <a16:creationId xmlns:a16="http://schemas.microsoft.com/office/drawing/2014/main" xmlns="" id="{36AB0E54-544C-73A9-1593-FE3F443206C9}"/>
              </a:ext>
            </a:extLst>
          </p:cNvPr>
          <p:cNvSpPr/>
          <p:nvPr/>
        </p:nvSpPr>
        <p:spPr>
          <a:xfrm>
            <a:off x="2024540" y="2754547"/>
            <a:ext cx="1059025" cy="890611"/>
          </a:xfrm>
          <a:prstGeom prst="hexagon">
            <a:avLst>
              <a:gd name="adj" fmla="val 30579"/>
              <a:gd name="vf" fmla="val 115470"/>
            </a:avLst>
          </a:prstGeom>
          <a:solidFill>
            <a:srgbClr val="1B3281"/>
          </a:solidFill>
          <a:ln w="50800">
            <a:solidFill>
              <a:srgbClr val="E3CE84"/>
            </a:solidFill>
            <a:prstDash val="solid"/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r>
              <a:rPr lang="ru-RU" sz="1600" b="1" dirty="0" smtClean="0">
                <a:solidFill>
                  <a:schemeClr val="bg1"/>
                </a:solidFill>
              </a:rPr>
              <a:t>15 школ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3191520" y="2967277"/>
            <a:ext cx="3491669" cy="33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Высокий уровень </a:t>
            </a:r>
            <a:r>
              <a:rPr lang="ru-RU" b="1" dirty="0" smtClean="0">
                <a:solidFill>
                  <a:srgbClr val="C00000"/>
                </a:solidFill>
              </a:rPr>
              <a:t>(3%)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4007550" y="3986766"/>
            <a:ext cx="3491669" cy="33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Средний уровень </a:t>
            </a:r>
            <a:r>
              <a:rPr lang="ru-RU" b="1" dirty="0" smtClean="0">
                <a:solidFill>
                  <a:srgbClr val="C00000"/>
                </a:solidFill>
              </a:rPr>
              <a:t>(42%)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0" name="Объект 1"/>
          <p:cNvSpPr txBox="1">
            <a:spLocks/>
          </p:cNvSpPr>
          <p:nvPr/>
        </p:nvSpPr>
        <p:spPr>
          <a:xfrm>
            <a:off x="5667615" y="5058933"/>
            <a:ext cx="3491669" cy="33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Базовый уровень </a:t>
            </a:r>
            <a:r>
              <a:rPr lang="ru-RU" b="1" dirty="0" smtClean="0">
                <a:solidFill>
                  <a:srgbClr val="C00000"/>
                </a:solidFill>
              </a:rPr>
              <a:t>(24%)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1" name="Объект 1"/>
          <p:cNvSpPr txBox="1">
            <a:spLocks/>
          </p:cNvSpPr>
          <p:nvPr/>
        </p:nvSpPr>
        <p:spPr>
          <a:xfrm>
            <a:off x="7087525" y="6046670"/>
            <a:ext cx="3491669" cy="331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Ниже базового </a:t>
            </a:r>
            <a:r>
              <a:rPr lang="ru-RU" b="1" dirty="0" smtClean="0">
                <a:solidFill>
                  <a:srgbClr val="C00000"/>
                </a:solidFill>
              </a:rPr>
              <a:t>(30%)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46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>
            <a:extLst>
              <a:ext uri="{FF2B5EF4-FFF2-40B4-BE49-F238E27FC236}">
                <a16:creationId xmlns:a16="http://schemas.microsoft.com/office/drawing/2014/main" xmlns="" id="{2223DF74-374C-AAD1-AED0-0120E93E654A}"/>
              </a:ext>
            </a:extLst>
          </p:cNvPr>
          <p:cNvSpPr/>
          <p:nvPr/>
        </p:nvSpPr>
        <p:spPr>
          <a:xfrm>
            <a:off x="-266481" y="-122814"/>
            <a:ext cx="12355085" cy="7133128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 b="1" dirty="0">
              <a:solidFill>
                <a:srgbClr val="070FB1"/>
              </a:solidFill>
              <a:latin typeface="Helvetica Neue Medium"/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9147365"/>
              </p:ext>
            </p:extLst>
          </p:nvPr>
        </p:nvGraphicFramePr>
        <p:xfrm>
          <a:off x="-612835" y="4464519"/>
          <a:ext cx="3764494" cy="230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6522796"/>
              </p:ext>
            </p:extLst>
          </p:nvPr>
        </p:nvGraphicFramePr>
        <p:xfrm>
          <a:off x="3621334" y="735935"/>
          <a:ext cx="3761852" cy="226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7203889"/>
              </p:ext>
            </p:extLst>
          </p:nvPr>
        </p:nvGraphicFramePr>
        <p:xfrm>
          <a:off x="8555167" y="776636"/>
          <a:ext cx="3274392" cy="217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54615829"/>
              </p:ext>
            </p:extLst>
          </p:nvPr>
        </p:nvGraphicFramePr>
        <p:xfrm>
          <a:off x="264920" y="-122814"/>
          <a:ext cx="9636318" cy="6890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24119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>
            <a:extLst>
              <a:ext uri="{FF2B5EF4-FFF2-40B4-BE49-F238E27FC236}">
                <a16:creationId xmlns:a16="http://schemas.microsoft.com/office/drawing/2014/main" xmlns="" id="{2223DF74-374C-AAD1-AED0-0120E93E654A}"/>
              </a:ext>
            </a:extLst>
          </p:cNvPr>
          <p:cNvSpPr/>
          <p:nvPr/>
        </p:nvSpPr>
        <p:spPr>
          <a:xfrm>
            <a:off x="-266481" y="-122814"/>
            <a:ext cx="12355085" cy="7133128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 b="1" dirty="0">
              <a:solidFill>
                <a:srgbClr val="070FB1"/>
              </a:solidFill>
              <a:latin typeface="Helvetica Neue Medium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591445C-F26A-4926-823F-99224E4873EA}"/>
              </a:ext>
            </a:extLst>
          </p:cNvPr>
          <p:cNvSpPr/>
          <p:nvPr/>
        </p:nvSpPr>
        <p:spPr>
          <a:xfrm>
            <a:off x="155013" y="-122814"/>
            <a:ext cx="6935927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endParaRPr lang="ru-RU" sz="2800" b="1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1B328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Уровни по направлениям в процентах</a:t>
            </a:r>
            <a:endParaRPr lang="ru-RU" sz="2800" b="1" dirty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8091475"/>
              </p:ext>
            </p:extLst>
          </p:nvPr>
        </p:nvGraphicFramePr>
        <p:xfrm>
          <a:off x="155013" y="658938"/>
          <a:ext cx="3110668" cy="20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60600580"/>
              </p:ext>
            </p:extLst>
          </p:nvPr>
        </p:nvGraphicFramePr>
        <p:xfrm>
          <a:off x="-612835" y="2425896"/>
          <a:ext cx="3488438" cy="2128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9147365"/>
              </p:ext>
            </p:extLst>
          </p:nvPr>
        </p:nvGraphicFramePr>
        <p:xfrm>
          <a:off x="-612835" y="4464519"/>
          <a:ext cx="3764494" cy="230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96522796"/>
              </p:ext>
            </p:extLst>
          </p:nvPr>
        </p:nvGraphicFramePr>
        <p:xfrm>
          <a:off x="3621334" y="735935"/>
          <a:ext cx="3761852" cy="226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77203889"/>
              </p:ext>
            </p:extLst>
          </p:nvPr>
        </p:nvGraphicFramePr>
        <p:xfrm>
          <a:off x="8555167" y="776636"/>
          <a:ext cx="3274392" cy="2178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8437583"/>
              </p:ext>
            </p:extLst>
          </p:nvPr>
        </p:nvGraphicFramePr>
        <p:xfrm>
          <a:off x="3642814" y="3947014"/>
          <a:ext cx="3585360" cy="2522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0281302"/>
              </p:ext>
            </p:extLst>
          </p:nvPr>
        </p:nvGraphicFramePr>
        <p:xfrm>
          <a:off x="5929625" y="2083777"/>
          <a:ext cx="4172737" cy="2380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06281117"/>
              </p:ext>
            </p:extLst>
          </p:nvPr>
        </p:nvGraphicFramePr>
        <p:xfrm>
          <a:off x="8670464" y="4276252"/>
          <a:ext cx="3043798" cy="2192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xmlns="" val="156314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>
            <a:extLst>
              <a:ext uri="{FF2B5EF4-FFF2-40B4-BE49-F238E27FC236}">
                <a16:creationId xmlns:a16="http://schemas.microsoft.com/office/drawing/2014/main" xmlns="" id="{2223DF74-374C-AAD1-AED0-0120E93E654A}"/>
              </a:ext>
            </a:extLst>
          </p:cNvPr>
          <p:cNvSpPr/>
          <p:nvPr/>
        </p:nvSpPr>
        <p:spPr>
          <a:xfrm>
            <a:off x="-154036" y="-80741"/>
            <a:ext cx="12355085" cy="7133128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 b="1" dirty="0">
              <a:solidFill>
                <a:srgbClr val="070FB1"/>
              </a:solidFill>
              <a:latin typeface="Helvetica Neue Medium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591445C-F26A-4926-823F-99224E4873EA}"/>
              </a:ext>
            </a:extLst>
          </p:cNvPr>
          <p:cNvSpPr/>
          <p:nvPr/>
        </p:nvSpPr>
        <p:spPr>
          <a:xfrm>
            <a:off x="155013" y="-122814"/>
            <a:ext cx="693592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endParaRPr lang="ru-RU" sz="2800" b="1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73430337"/>
              </p:ext>
            </p:extLst>
          </p:nvPr>
        </p:nvGraphicFramePr>
        <p:xfrm>
          <a:off x="7813043" y="7818"/>
          <a:ext cx="4442624" cy="294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907095"/>
              </p:ext>
            </p:extLst>
          </p:nvPr>
        </p:nvGraphicFramePr>
        <p:xfrm>
          <a:off x="-47361" y="2572325"/>
          <a:ext cx="3307223" cy="208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9080187"/>
              </p:ext>
            </p:extLst>
          </p:nvPr>
        </p:nvGraphicFramePr>
        <p:xfrm>
          <a:off x="-163085" y="4648892"/>
          <a:ext cx="3538673" cy="211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1871683"/>
              </p:ext>
            </p:extLst>
          </p:nvPr>
        </p:nvGraphicFramePr>
        <p:xfrm>
          <a:off x="3472401" y="633386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781924"/>
              </p:ext>
            </p:extLst>
          </p:nvPr>
        </p:nvGraphicFramePr>
        <p:xfrm>
          <a:off x="3614426" y="3727992"/>
          <a:ext cx="3613747" cy="23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58878469"/>
              </p:ext>
            </p:extLst>
          </p:nvPr>
        </p:nvGraphicFramePr>
        <p:xfrm>
          <a:off x="5844161" y="2235710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3418766"/>
              </p:ext>
            </p:extLst>
          </p:nvPr>
        </p:nvGraphicFramePr>
        <p:xfrm>
          <a:off x="7781799" y="3989303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480820"/>
              </p:ext>
            </p:extLst>
          </p:nvPr>
        </p:nvGraphicFramePr>
        <p:xfrm>
          <a:off x="214574" y="91787"/>
          <a:ext cx="8563601" cy="3281188"/>
        </p:xfrm>
        <a:graphic>
          <a:graphicData uri="http://schemas.openxmlformats.org/drawingml/2006/table">
            <a:tbl>
              <a:tblPr/>
              <a:tblGrid>
                <a:gridCol w="8563601">
                  <a:extLst>
                    <a:ext uri="{9D8B030D-6E8A-4147-A177-3AD203B41FA5}">
                      <a16:colId xmlns:a16="http://schemas.microsoft.com/office/drawing/2014/main" xmlns="" val="3458603024"/>
                    </a:ext>
                  </a:extLst>
                </a:gridCol>
              </a:tblGrid>
              <a:tr h="411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2752188"/>
                  </a:ext>
                </a:extLst>
              </a:tr>
              <a:tr h="4637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64635870"/>
                  </a:ext>
                </a:extLst>
              </a:tr>
              <a:tr h="411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3376238"/>
                  </a:ext>
                </a:extLst>
              </a:tr>
              <a:tr h="22344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1175559"/>
                  </a:ext>
                </a:extLst>
              </a:tr>
              <a:tr h="411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959805"/>
                  </a:ext>
                </a:extLst>
              </a:tr>
              <a:tr h="411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1629184"/>
                  </a:ext>
                </a:extLst>
              </a:tr>
              <a:tr h="2803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623922"/>
                  </a:ext>
                </a:extLst>
              </a:tr>
              <a:tr h="614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867" marR="3867" marT="386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633644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91482337"/>
              </p:ext>
            </p:extLst>
          </p:nvPr>
        </p:nvGraphicFramePr>
        <p:xfrm>
          <a:off x="0" y="0"/>
          <a:ext cx="8212508" cy="69716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84464">
                  <a:extLst>
                    <a:ext uri="{9D8B030D-6E8A-4147-A177-3AD203B41FA5}">
                      <a16:colId xmlns:a16="http://schemas.microsoft.com/office/drawing/2014/main" xmlns="" val="2594263088"/>
                    </a:ext>
                  </a:extLst>
                </a:gridCol>
                <a:gridCol w="538467">
                  <a:extLst>
                    <a:ext uri="{9D8B030D-6E8A-4147-A177-3AD203B41FA5}">
                      <a16:colId xmlns:a16="http://schemas.microsoft.com/office/drawing/2014/main" xmlns="" val="1290837933"/>
                    </a:ext>
                  </a:extLst>
                </a:gridCol>
                <a:gridCol w="589577">
                  <a:extLst>
                    <a:ext uri="{9D8B030D-6E8A-4147-A177-3AD203B41FA5}">
                      <a16:colId xmlns:a16="http://schemas.microsoft.com/office/drawing/2014/main" xmlns="" val="1063216949"/>
                    </a:ext>
                  </a:extLst>
                </a:gridCol>
              </a:tblGrid>
              <a:tr h="44487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r>
                        <a:rPr lang="ru-RU" baseline="0" dirty="0" smtClean="0"/>
                        <a:t>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мах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Ср. ЧР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4658673"/>
                  </a:ext>
                </a:extLst>
              </a:tr>
              <a:tr h="6628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единых подходов к штатному расписанию (количество административного персонала на контингент, узкие специалисты)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0642784"/>
                  </a:ext>
                </a:extLst>
              </a:tr>
              <a:tr h="991898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Предусмотрены меры материального и нематериального стимулирования (разработан школьный локальный акт о системе материального и нематериального стимулирования, соблюдаются требования локального акта)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6524111"/>
                  </a:ext>
                </a:extLst>
              </a:tr>
              <a:tr h="6628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наставничества (положение о наставничестве, дорожная карта о его реализации, приказы)(критический показатель)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85691907"/>
                  </a:ext>
                </a:extLst>
              </a:tr>
              <a:tr h="6628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методических объединений / кафедр / методических советов учителей(критический показатель)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067358745"/>
                  </a:ext>
                </a:extLst>
              </a:tr>
              <a:tr h="6628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методических объединений / кафедр / методических советов классных руководителей(критический показатель)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07489026"/>
                  </a:ext>
                </a:extLst>
              </a:tr>
              <a:tr h="6628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учителей диагностикой профессиональных компетенций (федеральной, региональной, самодиагностикой)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1,9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83004118"/>
                  </a:ext>
                </a:extLst>
              </a:tr>
              <a:tr h="662812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учителей, для которых по результатам диагностики разработаны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образовательные маршруты</a:t>
                      </a:r>
                    </a:p>
                  </a:txBody>
                  <a:tcPr marL="3867" marR="3867" marT="3867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 marL="9525" marR="9525" marT="9525" marB="0" anchor="ctr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 anchor="ctr"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930956"/>
                  </a:ext>
                </a:extLst>
              </a:tr>
              <a:tr h="1320984">
                <a:tc>
                  <a:txBody>
                    <a:bodyPr/>
                    <a:lstStyle/>
                    <a:p>
                      <a:pPr marL="171450" indent="-1714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работников, прошедших обучение по программам повышения квалификации, размещенным в Федеральном реестре дополнительных профессиональных программ педагогического образования (за три последних года)(критический показатель)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2,4</a:t>
                      </a:r>
                      <a:endParaRPr lang="ru-RU" sz="12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8576185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738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>
            <a:extLst>
              <a:ext uri="{FF2B5EF4-FFF2-40B4-BE49-F238E27FC236}">
                <a16:creationId xmlns:a16="http://schemas.microsoft.com/office/drawing/2014/main" xmlns="" id="{2223DF74-374C-AAD1-AED0-0120E93E654A}"/>
              </a:ext>
            </a:extLst>
          </p:cNvPr>
          <p:cNvSpPr/>
          <p:nvPr/>
        </p:nvSpPr>
        <p:spPr>
          <a:xfrm>
            <a:off x="-163085" y="-102077"/>
            <a:ext cx="12355085" cy="7133128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 b="1" dirty="0">
              <a:solidFill>
                <a:srgbClr val="070FB1"/>
              </a:solidFill>
              <a:latin typeface="Helvetica Neue Medium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9591445C-F26A-4926-823F-99224E4873EA}"/>
              </a:ext>
            </a:extLst>
          </p:cNvPr>
          <p:cNvSpPr/>
          <p:nvPr/>
        </p:nvSpPr>
        <p:spPr>
          <a:xfrm>
            <a:off x="155013" y="-122814"/>
            <a:ext cx="6935927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defRPr/>
            </a:pPr>
            <a:endParaRPr lang="ru-RU" sz="2800" b="1" dirty="0" smtClean="0">
              <a:solidFill>
                <a:srgbClr val="1B328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68866061"/>
              </p:ext>
            </p:extLst>
          </p:nvPr>
        </p:nvGraphicFramePr>
        <p:xfrm>
          <a:off x="8585826" y="-54602"/>
          <a:ext cx="4739324" cy="3143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907095"/>
              </p:ext>
            </p:extLst>
          </p:nvPr>
        </p:nvGraphicFramePr>
        <p:xfrm>
          <a:off x="-47361" y="2572325"/>
          <a:ext cx="3307223" cy="208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58464044"/>
              </p:ext>
            </p:extLst>
          </p:nvPr>
        </p:nvGraphicFramePr>
        <p:xfrm>
          <a:off x="-66272" y="4661574"/>
          <a:ext cx="3538673" cy="211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11871683"/>
              </p:ext>
            </p:extLst>
          </p:nvPr>
        </p:nvGraphicFramePr>
        <p:xfrm>
          <a:off x="3472401" y="633386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781924"/>
              </p:ext>
            </p:extLst>
          </p:nvPr>
        </p:nvGraphicFramePr>
        <p:xfrm>
          <a:off x="3614426" y="3727992"/>
          <a:ext cx="3613747" cy="23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237087"/>
              </p:ext>
            </p:extLst>
          </p:nvPr>
        </p:nvGraphicFramePr>
        <p:xfrm>
          <a:off x="5929626" y="2214559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15495850"/>
              </p:ext>
            </p:extLst>
          </p:nvPr>
        </p:nvGraphicFramePr>
        <p:xfrm>
          <a:off x="8720944" y="1421537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392193"/>
              </p:ext>
            </p:extLst>
          </p:nvPr>
        </p:nvGraphicFramePr>
        <p:xfrm>
          <a:off x="0" y="155640"/>
          <a:ext cx="8943533" cy="6501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7492">
                  <a:extLst>
                    <a:ext uri="{9D8B030D-6E8A-4147-A177-3AD203B41FA5}">
                      <a16:colId xmlns:a16="http://schemas.microsoft.com/office/drawing/2014/main" xmlns="" val="1059889574"/>
                    </a:ext>
                  </a:extLst>
                </a:gridCol>
                <a:gridCol w="378069">
                  <a:extLst>
                    <a:ext uri="{9D8B030D-6E8A-4147-A177-3AD203B41FA5}">
                      <a16:colId xmlns:a16="http://schemas.microsoft.com/office/drawing/2014/main" xmlns="" val="2153609955"/>
                    </a:ext>
                  </a:extLst>
                </a:gridCol>
                <a:gridCol w="437972">
                  <a:extLst>
                    <a:ext uri="{9D8B030D-6E8A-4147-A177-3AD203B41FA5}">
                      <a16:colId xmlns:a16="http://schemas.microsoft.com/office/drawing/2014/main" xmlns="" val="1528674564"/>
                    </a:ext>
                  </a:extLst>
                </a:gridCol>
              </a:tblGrid>
              <a:tr h="51053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r>
                        <a:rPr lang="ru-RU" baseline="0" dirty="0" smtClean="0"/>
                        <a:t>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3293153"/>
                  </a:ext>
                </a:extLst>
              </a:tr>
              <a:tr h="1195172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работников, прошедших обучение по программам повышения квалификации по инструментам ЦОС,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размещенным в 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Федеральном реестре дополнительных профессиональных программ педагогического образования (за три последних года)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1,5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419847"/>
                  </a:ext>
                </a:extLst>
              </a:tr>
              <a:tr h="676713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и управленческих кадров, прошедших обучение по программам повышения квалификации в сфере воспитания (за три последних года)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1,6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09706526"/>
                  </a:ext>
                </a:extLst>
              </a:tr>
              <a:tr h="101241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штатных педагогов-психологов по программам, размещенным в Федеральном реестре дополнительных профессиональных программ педагогического образования (за три последних года)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41302188"/>
                  </a:ext>
                </a:extLst>
              </a:tr>
              <a:tr h="912755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управленческой команды по программам из Федерального реестра образовательных программ дополнительного профессионального образования (за три последних года)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02605890"/>
                  </a:ext>
                </a:extLst>
              </a:tr>
              <a:tr h="120454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обучения учителей по дополнительным профессиональным программам, направленных на формирование у обучающихся навыков, обеспечивающих технологический суверенитет страны (математика, физика, информатика, химия, биология) (за три последних года)</a:t>
                      </a:r>
                    </a:p>
                  </a:txBody>
                  <a:tcPr marL="3867" marR="3867" marT="3867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36792127"/>
                  </a:ext>
                </a:extLst>
              </a:tr>
              <a:tr h="32828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педагогов в конкурсном движении</a:t>
                      </a:r>
                    </a:p>
                  </a:txBody>
                  <a:tcPr marL="3867" marR="3867" marT="3867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89419595"/>
                  </a:ext>
                </a:extLst>
              </a:tr>
              <a:tr h="510536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среди педагогов победителей и призеров конкурсов</a:t>
                      </a:r>
                    </a:p>
                  </a:txBody>
                  <a:tcPr marL="3867" marR="3867" marT="3867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7651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31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>
            <a:extLst>
              <a:ext uri="{FF2B5EF4-FFF2-40B4-BE49-F238E27FC236}">
                <a16:creationId xmlns:a16="http://schemas.microsoft.com/office/drawing/2014/main" xmlns="" id="{2223DF74-374C-AAD1-AED0-0120E93E654A}"/>
              </a:ext>
            </a:extLst>
          </p:cNvPr>
          <p:cNvSpPr/>
          <p:nvPr/>
        </p:nvSpPr>
        <p:spPr>
          <a:xfrm>
            <a:off x="-163085" y="-133891"/>
            <a:ext cx="12355085" cy="7133128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 b="1" dirty="0">
              <a:solidFill>
                <a:srgbClr val="070FB1"/>
              </a:solidFill>
              <a:latin typeface="Helvetica Neue Medium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7958492"/>
              </p:ext>
            </p:extLst>
          </p:nvPr>
        </p:nvGraphicFramePr>
        <p:xfrm>
          <a:off x="155013" y="658938"/>
          <a:ext cx="3110668" cy="20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9080187"/>
              </p:ext>
            </p:extLst>
          </p:nvPr>
        </p:nvGraphicFramePr>
        <p:xfrm>
          <a:off x="-163085" y="4648892"/>
          <a:ext cx="3538673" cy="211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0066922"/>
              </p:ext>
            </p:extLst>
          </p:nvPr>
        </p:nvGraphicFramePr>
        <p:xfrm>
          <a:off x="3677213" y="667569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781924"/>
              </p:ext>
            </p:extLst>
          </p:nvPr>
        </p:nvGraphicFramePr>
        <p:xfrm>
          <a:off x="3614426" y="3727992"/>
          <a:ext cx="3613747" cy="23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237087"/>
              </p:ext>
            </p:extLst>
          </p:nvPr>
        </p:nvGraphicFramePr>
        <p:xfrm>
          <a:off x="5929626" y="2214559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13296519"/>
              </p:ext>
            </p:extLst>
          </p:nvPr>
        </p:nvGraphicFramePr>
        <p:xfrm>
          <a:off x="7800658" y="3772602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0814185"/>
              </p:ext>
            </p:extLst>
          </p:nvPr>
        </p:nvGraphicFramePr>
        <p:xfrm>
          <a:off x="0" y="-53408"/>
          <a:ext cx="10126766" cy="3950692"/>
        </p:xfrm>
        <a:graphic>
          <a:graphicData uri="http://schemas.openxmlformats.org/drawingml/2006/table">
            <a:tbl>
              <a:tblPr/>
              <a:tblGrid>
                <a:gridCol w="10126766">
                  <a:extLst>
                    <a:ext uri="{9D8B030D-6E8A-4147-A177-3AD203B41FA5}">
                      <a16:colId xmlns:a16="http://schemas.microsoft.com/office/drawing/2014/main" xmlns="" val="2545809877"/>
                    </a:ext>
                  </a:extLst>
                </a:gridCol>
              </a:tblGrid>
              <a:tr h="586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1043615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1606040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4697659"/>
                  </a:ext>
                </a:extLst>
              </a:tr>
              <a:tr h="11644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9309602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3909352"/>
                  </a:ext>
                </a:extLst>
              </a:tr>
              <a:tr h="8753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3979056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202037"/>
              </p:ext>
            </p:extLst>
          </p:nvPr>
        </p:nvGraphicFramePr>
        <p:xfrm>
          <a:off x="73124" y="130072"/>
          <a:ext cx="9170377" cy="6620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4253">
                  <a:extLst>
                    <a:ext uri="{9D8B030D-6E8A-4147-A177-3AD203B41FA5}">
                      <a16:colId xmlns:a16="http://schemas.microsoft.com/office/drawing/2014/main" xmlns="" val="3380866474"/>
                    </a:ext>
                  </a:extLst>
                </a:gridCol>
                <a:gridCol w="653679">
                  <a:extLst>
                    <a:ext uri="{9D8B030D-6E8A-4147-A177-3AD203B41FA5}">
                      <a16:colId xmlns:a16="http://schemas.microsoft.com/office/drawing/2014/main" xmlns="" val="211089732"/>
                    </a:ext>
                  </a:extLst>
                </a:gridCol>
                <a:gridCol w="562445">
                  <a:extLst>
                    <a:ext uri="{9D8B030D-6E8A-4147-A177-3AD203B41FA5}">
                      <a16:colId xmlns:a16="http://schemas.microsoft.com/office/drawing/2014/main" xmlns="" val="2093587066"/>
                    </a:ext>
                  </a:extLst>
                </a:gridCol>
              </a:tblGrid>
              <a:tr h="489051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r>
                        <a:rPr lang="ru-RU" baseline="0" dirty="0" smtClean="0"/>
                        <a:t>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32383635"/>
                  </a:ext>
                </a:extLst>
              </a:tr>
              <a:tr h="974478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локальных актов (далее ‒ ЛА) образовательной организации, регламентирующих ограничения использования мобильных телефонов обучающимися(критический показатель)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3707668"/>
                  </a:ext>
                </a:extLst>
              </a:tr>
              <a:tr h="73116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 образовательной организации к высокоскоростному интернету(критический показатель)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66699438"/>
                  </a:ext>
                </a:extLst>
              </a:tr>
              <a:tr h="73116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безопасного доступа к информационно-коммуникационной сети Интернет (критический показатель)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73312756"/>
                  </a:ext>
                </a:extLst>
              </a:tr>
              <a:tr h="1508889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федеральной государственной информационной системы Моя школа, в том числе верифицированного цифрового образовательного контента, при реализации основных общеобразовательных программ в соответствии с Методическими рекомендациями Федерального института цифровой трансформации в сфере образования(критический показатель)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1,9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07478004"/>
                  </a:ext>
                </a:extLst>
              </a:tr>
              <a:tr h="731167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Информационно-коммуникационная образовательная платформа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Сферум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(критический показатель)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2,1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7183850"/>
                  </a:ext>
                </a:extLst>
              </a:tr>
              <a:tr h="1454690">
                <a:tc>
                  <a:txBody>
                    <a:bodyPr/>
                    <a:lstStyle/>
                    <a:p>
                      <a:pPr marL="28575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образовательной организации IT- оборудованием в соответствии с Методическими рекомендациями по вопросам размещения оборудования, поставляемого в целях обеспечения образовательных организаций материально-технической базой для внедрения ЦОС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49313217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98917" y="387633"/>
            <a:ext cx="383471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243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олилиния 44">
            <a:extLst>
              <a:ext uri="{FF2B5EF4-FFF2-40B4-BE49-F238E27FC236}">
                <a16:creationId xmlns:a16="http://schemas.microsoft.com/office/drawing/2014/main" xmlns="" id="{2223DF74-374C-AAD1-AED0-0120E93E654A}"/>
              </a:ext>
            </a:extLst>
          </p:cNvPr>
          <p:cNvSpPr/>
          <p:nvPr/>
        </p:nvSpPr>
        <p:spPr>
          <a:xfrm>
            <a:off x="-163085" y="-133891"/>
            <a:ext cx="12355085" cy="7133128"/>
          </a:xfrm>
          <a:custGeom>
            <a:avLst/>
            <a:gdLst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6180881 w 7153155"/>
              <a:gd name="connsiteY4" fmla="*/ 703740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104172 h 7095281"/>
              <a:gd name="connsiteX1" fmla="*/ 23150 w 7153155"/>
              <a:gd name="connsiteY1" fmla="*/ 11575 h 7095281"/>
              <a:gd name="connsiteX2" fmla="*/ 5555848 w 7153155"/>
              <a:gd name="connsiteY2" fmla="*/ 0 h 7095281"/>
              <a:gd name="connsiteX3" fmla="*/ 7153155 w 7153155"/>
              <a:gd name="connsiteY3" fmla="*/ 3541853 h 7095281"/>
              <a:gd name="connsiteX4" fmla="*/ 5648445 w 7153155"/>
              <a:gd name="connsiteY4" fmla="*/ 7060558 h 7095281"/>
              <a:gd name="connsiteX5" fmla="*/ 0 w 7153155"/>
              <a:gd name="connsiteY5" fmla="*/ 7095281 h 7095281"/>
              <a:gd name="connsiteX6" fmla="*/ 23150 w 7153155"/>
              <a:gd name="connsiteY6" fmla="*/ 104172 h 7095281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648445 w 7153155"/>
              <a:gd name="connsiteY4" fmla="*/ 7048983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5960962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5949386 w 7153155"/>
              <a:gd name="connsiteY4" fmla="*/ 701425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  <a:gd name="connsiteX0" fmla="*/ 23150 w 7153155"/>
              <a:gd name="connsiteY0" fmla="*/ 92597 h 7083706"/>
              <a:gd name="connsiteX1" fmla="*/ 23150 w 7153155"/>
              <a:gd name="connsiteY1" fmla="*/ 0 h 7083706"/>
              <a:gd name="connsiteX2" fmla="*/ 6375484 w 7153155"/>
              <a:gd name="connsiteY2" fmla="*/ 57873 h 7083706"/>
              <a:gd name="connsiteX3" fmla="*/ 7153155 w 7153155"/>
              <a:gd name="connsiteY3" fmla="*/ 3530278 h 7083706"/>
              <a:gd name="connsiteX4" fmla="*/ 6385166 w 7153155"/>
              <a:gd name="connsiteY4" fmla="*/ 6991109 h 7083706"/>
              <a:gd name="connsiteX5" fmla="*/ 0 w 7153155"/>
              <a:gd name="connsiteY5" fmla="*/ 7083706 h 7083706"/>
              <a:gd name="connsiteX6" fmla="*/ 23150 w 7153155"/>
              <a:gd name="connsiteY6" fmla="*/ 92597 h 708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155" h="7083706">
                <a:moveTo>
                  <a:pt x="23150" y="92597"/>
                </a:moveTo>
                <a:lnTo>
                  <a:pt x="23150" y="0"/>
                </a:lnTo>
                <a:lnTo>
                  <a:pt x="6375484" y="57873"/>
                </a:lnTo>
                <a:lnTo>
                  <a:pt x="7153155" y="3530278"/>
                </a:lnTo>
                <a:lnTo>
                  <a:pt x="6385166" y="6991109"/>
                </a:lnTo>
                <a:lnTo>
                  <a:pt x="0" y="7083706"/>
                </a:lnTo>
                <a:cubicBezTo>
                  <a:pt x="7717" y="4753336"/>
                  <a:pt x="15433" y="2422967"/>
                  <a:pt x="23150" y="925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/>
            <a:endParaRPr lang="ru-RU" sz="1600" b="1" dirty="0">
              <a:solidFill>
                <a:srgbClr val="070FB1"/>
              </a:solidFill>
              <a:latin typeface="Helvetica Neue Medium"/>
            </a:endParaRPr>
          </a:p>
        </p:txBody>
      </p:sp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7958492"/>
              </p:ext>
            </p:extLst>
          </p:nvPr>
        </p:nvGraphicFramePr>
        <p:xfrm>
          <a:off x="155013" y="658938"/>
          <a:ext cx="3110668" cy="20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59281124"/>
              </p:ext>
            </p:extLst>
          </p:nvPr>
        </p:nvGraphicFramePr>
        <p:xfrm>
          <a:off x="8002873" y="85387"/>
          <a:ext cx="4507225" cy="3156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59080187"/>
              </p:ext>
            </p:extLst>
          </p:nvPr>
        </p:nvGraphicFramePr>
        <p:xfrm>
          <a:off x="-163085" y="4648892"/>
          <a:ext cx="3538673" cy="211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90066922"/>
              </p:ext>
            </p:extLst>
          </p:nvPr>
        </p:nvGraphicFramePr>
        <p:xfrm>
          <a:off x="3677213" y="667569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6752260"/>
              </p:ext>
            </p:extLst>
          </p:nvPr>
        </p:nvGraphicFramePr>
        <p:xfrm>
          <a:off x="8206763" y="391599"/>
          <a:ext cx="3274392" cy="207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781924"/>
              </p:ext>
            </p:extLst>
          </p:nvPr>
        </p:nvGraphicFramePr>
        <p:xfrm>
          <a:off x="3614426" y="3727992"/>
          <a:ext cx="3613747" cy="23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237087"/>
              </p:ext>
            </p:extLst>
          </p:nvPr>
        </p:nvGraphicFramePr>
        <p:xfrm>
          <a:off x="5929626" y="2214559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76140602"/>
              </p:ext>
            </p:extLst>
          </p:nvPr>
        </p:nvGraphicFramePr>
        <p:xfrm>
          <a:off x="7791448" y="3774469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4647661"/>
              </p:ext>
            </p:extLst>
          </p:nvPr>
        </p:nvGraphicFramePr>
        <p:xfrm>
          <a:off x="0" y="1186300"/>
          <a:ext cx="10126766" cy="2794072"/>
        </p:xfrm>
        <a:graphic>
          <a:graphicData uri="http://schemas.openxmlformats.org/drawingml/2006/table">
            <a:tbl>
              <a:tblPr/>
              <a:tblGrid>
                <a:gridCol w="10126766">
                  <a:extLst>
                    <a:ext uri="{9D8B030D-6E8A-4147-A177-3AD203B41FA5}">
                      <a16:colId xmlns:a16="http://schemas.microsoft.com/office/drawing/2014/main" xmlns="" val="2545809877"/>
                    </a:ext>
                  </a:extLst>
                </a:gridCol>
              </a:tblGrid>
              <a:tr h="2970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0376053"/>
                  </a:ext>
                </a:extLst>
              </a:tr>
              <a:tr h="4415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2783399"/>
                  </a:ext>
                </a:extLst>
              </a:tr>
              <a:tr h="2970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5963874"/>
                  </a:ext>
                </a:extLst>
              </a:tr>
              <a:tr h="73073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4320150"/>
                  </a:ext>
                </a:extLst>
              </a:tr>
              <a:tr h="73073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4419810"/>
                  </a:ext>
                </a:extLst>
              </a:tr>
              <a:tr h="2970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5793" marR="5793" marT="57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5060292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76784600"/>
              </p:ext>
            </p:extLst>
          </p:nvPr>
        </p:nvGraphicFramePr>
        <p:xfrm>
          <a:off x="203895" y="269818"/>
          <a:ext cx="8128000" cy="56524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9420">
                  <a:extLst>
                    <a:ext uri="{9D8B030D-6E8A-4147-A177-3AD203B41FA5}">
                      <a16:colId xmlns:a16="http://schemas.microsoft.com/office/drawing/2014/main" xmlns="" val="3923561743"/>
                    </a:ext>
                  </a:extLst>
                </a:gridCol>
                <a:gridCol w="721842">
                  <a:extLst>
                    <a:ext uri="{9D8B030D-6E8A-4147-A177-3AD203B41FA5}">
                      <a16:colId xmlns:a16="http://schemas.microsoft.com/office/drawing/2014/main" xmlns="" val="1056657969"/>
                    </a:ext>
                  </a:extLst>
                </a:gridCol>
                <a:gridCol w="426738">
                  <a:extLst>
                    <a:ext uri="{9D8B030D-6E8A-4147-A177-3AD203B41FA5}">
                      <a16:colId xmlns:a16="http://schemas.microsoft.com/office/drawing/2014/main" xmlns="" val="93339165"/>
                    </a:ext>
                  </a:extLst>
                </a:gridCol>
              </a:tblGrid>
              <a:tr h="493666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оценивания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1453188"/>
                  </a:ext>
                </a:extLst>
              </a:tr>
              <a:tr h="738066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информационной системы управления образовательной организацией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2830547"/>
                  </a:ext>
                </a:extLst>
              </a:tr>
              <a:tr h="738066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образовательной организации пространства для учебных и </a:t>
                      </a:r>
                      <a:r>
                        <a:rPr lang="ru-R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неучебных</a:t>
                      </a: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занятий, творческих дел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1484032"/>
                  </a:ext>
                </a:extLst>
              </a:tr>
              <a:tr h="738066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библиотечного информационного центра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5722883"/>
                  </a:ext>
                </a:extLst>
              </a:tr>
              <a:tr h="1103244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модели Школа полного дня на основе интеграции урочной и внеурочной деятельности обучающихся, программ дополнительного образования детей, включая пребывание в группах продленного дня</a:t>
                      </a:r>
                    </a:p>
                  </a:txBody>
                  <a:tcPr marL="5793" marR="5793" marT="5793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" marR="5793" marT="5793" marB="0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0309610"/>
                  </a:ext>
                </a:extLst>
              </a:tr>
              <a:tr h="1103244">
                <a:tc>
                  <a:txBody>
                    <a:bodyPr/>
                    <a:lstStyle/>
                    <a:p>
                      <a:pPr marL="0" indent="0" algn="l" fontAlgn="b">
                        <a:buFontTx/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Сформированы коллегиальные органы управления в соответствии с Федеральным законом Об образовании в Российской Федерации, предусмотренные уставом образовательной организации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0,8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75036173"/>
                  </a:ext>
                </a:extLst>
              </a:tr>
              <a:tr h="738066"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управляющего совета образовательной организации</a:t>
                      </a: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pPr marL="0" indent="0" algn="l" fontAlgn="b">
                        <a:buFont typeface="Arial" panose="020B0604020202020204" pitchFamily="34" charset="0"/>
                        <a:buNone/>
                      </a:pP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3" marR="5793" marT="5793" marB="0"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0,7</a:t>
                      </a:r>
                      <a:endParaRPr lang="ru-RU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8007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9321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67958492"/>
              </p:ext>
            </p:extLst>
          </p:nvPr>
        </p:nvGraphicFramePr>
        <p:xfrm>
          <a:off x="155013" y="658938"/>
          <a:ext cx="3110668" cy="2029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59907095"/>
              </p:ext>
            </p:extLst>
          </p:nvPr>
        </p:nvGraphicFramePr>
        <p:xfrm>
          <a:off x="-47361" y="2572325"/>
          <a:ext cx="3307223" cy="2089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73274585"/>
              </p:ext>
            </p:extLst>
          </p:nvPr>
        </p:nvGraphicFramePr>
        <p:xfrm>
          <a:off x="8271614" y="232924"/>
          <a:ext cx="3920386" cy="269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825244356"/>
              </p:ext>
            </p:extLst>
          </p:nvPr>
        </p:nvGraphicFramePr>
        <p:xfrm>
          <a:off x="3621334" y="735936"/>
          <a:ext cx="3606840" cy="2069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3" name="Диаграмма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88531191"/>
              </p:ext>
            </p:extLst>
          </p:nvPr>
        </p:nvGraphicFramePr>
        <p:xfrm>
          <a:off x="8328689" y="750667"/>
          <a:ext cx="3274392" cy="2075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4" name="Диаграмма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6781924"/>
              </p:ext>
            </p:extLst>
          </p:nvPr>
        </p:nvGraphicFramePr>
        <p:xfrm>
          <a:off x="3614426" y="3727992"/>
          <a:ext cx="3613747" cy="2390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8237087"/>
              </p:ext>
            </p:extLst>
          </p:nvPr>
        </p:nvGraphicFramePr>
        <p:xfrm>
          <a:off x="5929626" y="2214559"/>
          <a:ext cx="3789350" cy="2077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6" name="Диаграмма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9696547"/>
              </p:ext>
            </p:extLst>
          </p:nvPr>
        </p:nvGraphicFramePr>
        <p:xfrm>
          <a:off x="7824301" y="3817214"/>
          <a:ext cx="3758043" cy="230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6121395"/>
              </p:ext>
            </p:extLst>
          </p:nvPr>
        </p:nvGraphicFramePr>
        <p:xfrm>
          <a:off x="296377" y="317926"/>
          <a:ext cx="8309239" cy="5885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97954">
                  <a:extLst>
                    <a:ext uri="{9D8B030D-6E8A-4147-A177-3AD203B41FA5}">
                      <a16:colId xmlns:a16="http://schemas.microsoft.com/office/drawing/2014/main" xmlns="" val="827791786"/>
                    </a:ext>
                  </a:extLst>
                </a:gridCol>
                <a:gridCol w="553915">
                  <a:extLst>
                    <a:ext uri="{9D8B030D-6E8A-4147-A177-3AD203B41FA5}">
                      <a16:colId xmlns:a16="http://schemas.microsoft.com/office/drawing/2014/main" xmlns="" val="563601746"/>
                    </a:ext>
                  </a:extLst>
                </a:gridCol>
                <a:gridCol w="657370">
                  <a:extLst>
                    <a:ext uri="{9D8B030D-6E8A-4147-A177-3AD203B41FA5}">
                      <a16:colId xmlns:a16="http://schemas.microsoft.com/office/drawing/2014/main" xmlns="" val="652167351"/>
                    </a:ext>
                  </a:extLst>
                </a:gridCol>
              </a:tblGrid>
              <a:tr h="456797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Показатели оценивания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321164"/>
                  </a:ext>
                </a:extLst>
              </a:tr>
              <a:tr h="68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общеобразовательной организации педагога-психолога(критический показатель)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0,9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9086542"/>
                  </a:ext>
                </a:extLst>
              </a:tr>
              <a:tr h="1701256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общеобразовательных организаций, принявших участие в социально-психологическом тестировании на выявление рисков употребления наркотических средств и психотропных веществ, в общей численности обучающихся общеобразовательных организаций, которые могли принять участие в данном тестировании(критический показатель)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2,4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59732039"/>
                  </a:ext>
                </a:extLst>
              </a:tr>
              <a:tr h="68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локальных актов по организации психолого-педагогического сопровождения участников образовательных отношений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0,9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978116"/>
                  </a:ext>
                </a:extLst>
              </a:tr>
              <a:tr h="68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штате общеобразовательной организации социального педагога, обеспечивающего оказание помощи целевым группам обучающихся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0,9</a:t>
                      </a:r>
                      <a:endParaRPr lang="ru-RU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45380670"/>
                  </a:ext>
                </a:extLst>
              </a:tr>
              <a:tr h="68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штате общеобразовательной организации учителя-дефектолога, обеспечивающего оказание помощи целевым группам обучающихся</a:t>
                      </a:r>
                    </a:p>
                  </a:txBody>
                  <a:tcPr marL="9525" marR="9525" marT="9525" marB="0" anchor="b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0,1</a:t>
                      </a:r>
                      <a:endParaRPr lang="ru-RU" sz="14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11259"/>
                  </a:ext>
                </a:extLst>
              </a:tr>
              <a:tr h="68754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штате общеобразовательной организации учителя-логопеда, обеспечивающего оказание помощи целевым группам обучающихся</a:t>
                      </a:r>
                    </a:p>
                  </a:txBody>
                  <a:tcPr marL="9525" marR="9525" marT="9525" marB="0" anchor="b"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1</a:t>
                      </a:r>
                      <a:endParaRPr lang="ru-RU" sz="14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0,2</a:t>
                      </a:r>
                      <a:endParaRPr lang="ru-RU" sz="1400" b="1" dirty="0"/>
                    </a:p>
                  </a:txBody>
                  <a:tcPr>
                    <a:solidFill>
                      <a:srgbClr val="E9B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5426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6461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5896</TotalTime>
  <Words>1518</Words>
  <Application>Microsoft Office PowerPoint</Application>
  <PresentationFormat>Произвольный</PresentationFormat>
  <Paragraphs>299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Helvetica Neue Medium</vt:lpstr>
      <vt:lpstr>Times New Roman</vt:lpstr>
      <vt:lpstr>Muller Bold</vt:lpstr>
      <vt:lpstr>Muller Light</vt:lpstr>
      <vt:lpstr>Arial Narrow</vt:lpstr>
      <vt:lpstr>Calibri</vt:lpstr>
      <vt:lpstr>Calibri Light</vt:lpstr>
      <vt:lpstr>Тема Office</vt:lpstr>
      <vt:lpstr>Слайд 1</vt:lpstr>
      <vt:lpstr>Итоги самодиагностики в рамках проекта «Школа Минпросвещения России»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436</cp:revision>
  <cp:lastPrinted>2021-09-28T13:58:47Z</cp:lastPrinted>
  <dcterms:created xsi:type="dcterms:W3CDTF">2021-09-20T09:17:18Z</dcterms:created>
  <dcterms:modified xsi:type="dcterms:W3CDTF">2024-01-26T08:32:21Z</dcterms:modified>
</cp:coreProperties>
</file>