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Учащийся</c:v>
                </c:pt>
                <c:pt idx="1">
                  <c:v>Работник</c:v>
                </c:pt>
                <c:pt idx="2">
                  <c:v>Родитель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350</c:v>
                </c:pt>
                <c:pt idx="1">
                  <c:v>78</c:v>
                </c:pt>
                <c:pt idx="2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Учащийся</c:v>
                </c:pt>
                <c:pt idx="1">
                  <c:v>Работник</c:v>
                </c:pt>
                <c:pt idx="2">
                  <c:v>Родитель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Столбец3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Учащийся</c:v>
                </c:pt>
                <c:pt idx="1">
                  <c:v>Работник</c:v>
                </c:pt>
                <c:pt idx="2">
                  <c:v>Родитель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702336"/>
        <c:axId val="170127744"/>
      </c:barChart>
      <c:catAx>
        <c:axId val="44702336"/>
        <c:scaling>
          <c:orientation val="minMax"/>
        </c:scaling>
        <c:delete val="0"/>
        <c:axPos val="b"/>
        <c:majorTickMark val="out"/>
        <c:minorTickMark val="none"/>
        <c:tickLblPos val="nextTo"/>
        <c:crossAx val="170127744"/>
        <c:crosses val="autoZero"/>
        <c:auto val="1"/>
        <c:lblAlgn val="ctr"/>
        <c:lblOffset val="100"/>
        <c:noMultiLvlLbl val="0"/>
      </c:catAx>
      <c:valAx>
        <c:axId val="170127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47023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Нет</c:v>
                </c:pt>
                <c:pt idx="1">
                  <c:v>Да</c:v>
                </c:pt>
                <c:pt idx="2">
                  <c:v>Скорее нет</c:v>
                </c:pt>
                <c:pt idx="3">
                  <c:v>Скорее да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</c:v>
                </c:pt>
                <c:pt idx="1">
                  <c:v>7.0000000000000007E-2</c:v>
                </c:pt>
                <c:pt idx="2" formatCode="0.00%">
                  <c:v>1.4999999999999999E-2</c:v>
                </c:pt>
                <c:pt idx="3" formatCode="0.00%">
                  <c:v>1.4999999999999999E-2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395520"/>
        <c:axId val="44401792"/>
      </c:barChart>
      <c:catAx>
        <c:axId val="44395520"/>
        <c:scaling>
          <c:orientation val="minMax"/>
        </c:scaling>
        <c:delete val="0"/>
        <c:axPos val="b"/>
        <c:majorTickMark val="out"/>
        <c:minorTickMark val="none"/>
        <c:tickLblPos val="nextTo"/>
        <c:crossAx val="44401792"/>
        <c:crosses val="autoZero"/>
        <c:auto val="1"/>
        <c:lblAlgn val="ctr"/>
        <c:lblOffset val="100"/>
        <c:noMultiLvlLbl val="0"/>
      </c:catAx>
      <c:valAx>
        <c:axId val="44401792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443955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До 3  мин.</c:v>
                </c:pt>
                <c:pt idx="1">
                  <c:v>3-5 мин.</c:v>
                </c:pt>
                <c:pt idx="2">
                  <c:v>5-10 мин.</c:v>
                </c:pt>
                <c:pt idx="3">
                  <c:v>Свыше 10 мин.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0.9</c:v>
                </c:pt>
                <c:pt idx="1">
                  <c:v>7.0000000000000007E-2</c:v>
                </c:pt>
                <c:pt idx="2">
                  <c:v>0.03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70134912"/>
        <c:axId val="181177728"/>
      </c:barChart>
      <c:catAx>
        <c:axId val="170134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81177728"/>
        <c:crosses val="autoZero"/>
        <c:auto val="1"/>
        <c:lblAlgn val="ctr"/>
        <c:lblOffset val="100"/>
        <c:noMultiLvlLbl val="0"/>
      </c:catAx>
      <c:valAx>
        <c:axId val="1811777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70134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В холле недостаточно места перед турникетами</c:v>
                </c:pt>
                <c:pt idx="1">
                  <c:v>Недостаточно входов и выходов</c:v>
                </c:pt>
                <c:pt idx="2">
                  <c:v>Не хватает посадочных мест для переодевания</c:v>
                </c:pt>
                <c:pt idx="3">
                  <c:v>Нет зоны ожидания для родителей</c:v>
                </c:pt>
                <c:pt idx="4">
                  <c:v>Ваш вариант</c:v>
                </c:pt>
              </c:strCache>
            </c:strRef>
          </c:cat>
          <c:val>
            <c:numRef>
              <c:f>Лист1!$B$2:$B$6</c:f>
              <c:numCache>
                <c:formatCode>0%</c:formatCode>
                <c:ptCount val="5"/>
                <c:pt idx="0" formatCode="General">
                  <c:v>1.2</c:v>
                </c:pt>
                <c:pt idx="1">
                  <c:v>0.01</c:v>
                </c:pt>
                <c:pt idx="2">
                  <c:v>0.15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7124736"/>
        <c:axId val="211424384"/>
      </c:barChart>
      <c:catAx>
        <c:axId val="187124736"/>
        <c:scaling>
          <c:orientation val="minMax"/>
        </c:scaling>
        <c:delete val="0"/>
        <c:axPos val="b"/>
        <c:majorTickMark val="out"/>
        <c:minorTickMark val="none"/>
        <c:tickLblPos val="nextTo"/>
        <c:crossAx val="211424384"/>
        <c:crosses val="autoZero"/>
        <c:auto val="1"/>
        <c:lblAlgn val="ctr"/>
        <c:lblOffset val="100"/>
        <c:noMultiLvlLbl val="0"/>
      </c:catAx>
      <c:valAx>
        <c:axId val="2114243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8712473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4"/>
                <c:pt idx="0">
                  <c:v>Нет свободного доступа к расписанию</c:v>
                </c:pt>
                <c:pt idx="1">
                  <c:v>Нет быстрого доступа к расписанию</c:v>
                </c:pt>
                <c:pt idx="2">
                  <c:v>Неактуальное расписание</c:v>
                </c:pt>
                <c:pt idx="3">
                  <c:v>Ваш вариант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0.03</c:v>
                </c:pt>
                <c:pt idx="1">
                  <c:v>1.4999999999999999E-2</c:v>
                </c:pt>
                <c:pt idx="2" formatCode="0%">
                  <c:v>0.01</c:v>
                </c:pt>
                <c:pt idx="3" formatCode="0%">
                  <c:v>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1467264"/>
        <c:axId val="212544128"/>
      </c:barChart>
      <c:catAx>
        <c:axId val="211467264"/>
        <c:scaling>
          <c:orientation val="minMax"/>
        </c:scaling>
        <c:delete val="0"/>
        <c:axPos val="b"/>
        <c:majorTickMark val="out"/>
        <c:minorTickMark val="none"/>
        <c:tickLblPos val="nextTo"/>
        <c:crossAx val="212544128"/>
        <c:crosses val="autoZero"/>
        <c:auto val="1"/>
        <c:lblAlgn val="ctr"/>
        <c:lblOffset val="100"/>
        <c:noMultiLvlLbl val="0"/>
      </c:catAx>
      <c:valAx>
        <c:axId val="21254412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2114672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224135"/>
          </a:xfrm>
        </p:spPr>
        <p:txBody>
          <a:bodyPr>
            <a:noAutofit/>
          </a:bodyPr>
          <a:lstStyle/>
          <a:p>
            <a:r>
              <a:rPr lang="ru-RU" sz="3200" dirty="0" smtClean="0"/>
              <a:t>Итоги анкетирования удовлетворенности организации входа /выхода</a:t>
            </a:r>
            <a:br>
              <a:rPr lang="ru-RU" sz="3200" dirty="0" smtClean="0"/>
            </a:br>
            <a:r>
              <a:rPr lang="ru-RU" sz="3200" dirty="0" smtClean="0"/>
              <a:t>К какой категории Вы относитесь?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95330845"/>
              </p:ext>
            </p:extLst>
          </p:nvPr>
        </p:nvGraphicFramePr>
        <p:xfrm>
          <a:off x="1524000" y="2060848"/>
          <a:ext cx="6072336" cy="34001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829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152127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Есть ли очереди при входе /выходе из ОО?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70007692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18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152127"/>
          </a:xfrm>
        </p:spPr>
        <p:txBody>
          <a:bodyPr>
            <a:noAutofit/>
          </a:bodyPr>
          <a:lstStyle/>
          <a:p>
            <a:r>
              <a:rPr lang="ru-RU" sz="3200" dirty="0" smtClean="0"/>
              <a:t>Сколько времени занимает ожидание в очереди при входе/выходе из ОО?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26383773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2659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368151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Что вам не нравится в организации входа/выхода из ОО?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057902011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7866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Что вам не нравится в расписании уроков и звонков?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3261633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11286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48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Итоги анкетирования удовлетворенности организации входа /выхода К какой категории Вы относитесь?</vt:lpstr>
      <vt:lpstr>Есть ли очереди при входе /выходе из ОО?</vt:lpstr>
      <vt:lpstr>Сколько времени занимает ожидание в очереди при входе/выходе из ОО?</vt:lpstr>
      <vt:lpstr>Что вам не нравится в организации входа/выхода из ОО?</vt:lpstr>
      <vt:lpstr>Что вам не нравится в расписании уроков и звонков?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анкетирования удовлетворенности организации входа /выхода</dc:title>
  <dc:creator>комсош</dc:creator>
  <cp:lastModifiedBy>комсош</cp:lastModifiedBy>
  <cp:revision>6</cp:revision>
  <dcterms:created xsi:type="dcterms:W3CDTF">2023-08-12T11:50:39Z</dcterms:created>
  <dcterms:modified xsi:type="dcterms:W3CDTF">2023-08-12T12:38:36Z</dcterms:modified>
</cp:coreProperties>
</file>